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328" r:id="rId3"/>
    <p:sldId id="333" r:id="rId4"/>
    <p:sldId id="358" r:id="rId5"/>
    <p:sldId id="364" r:id="rId6"/>
    <p:sldId id="365" r:id="rId7"/>
    <p:sldId id="366" r:id="rId8"/>
    <p:sldId id="367" r:id="rId9"/>
    <p:sldId id="368" r:id="rId10"/>
    <p:sldId id="369" r:id="rId11"/>
    <p:sldId id="370" r:id="rId12"/>
    <p:sldId id="334" r:id="rId13"/>
    <p:sldId id="376" r:id="rId14"/>
    <p:sldId id="377" r:id="rId15"/>
    <p:sldId id="372" r:id="rId16"/>
    <p:sldId id="371" r:id="rId17"/>
    <p:sldId id="373" r:id="rId18"/>
    <p:sldId id="374" r:id="rId19"/>
    <p:sldId id="375" r:id="rId20"/>
    <p:sldId id="315" r:id="rId21"/>
    <p:sldId id="378" r:id="rId22"/>
  </p:sldIdLst>
  <p:sldSz cx="9144000" cy="5143500" type="screen16x9"/>
  <p:notesSz cx="6858000" cy="9144000"/>
  <p:embeddedFontLst>
    <p:embeddedFont>
      <p:font typeface="Barlow" panose="00000500000000000000" pitchFamily="2" charset="0"/>
      <p:regular r:id="rId24"/>
      <p:bold r:id="rId25"/>
      <p:italic r:id="rId26"/>
      <p:boldItalic r:id="rId27"/>
    </p:embeddedFont>
    <p:embeddedFont>
      <p:font typeface="Barlow Light" panose="00000400000000000000" pitchFamily="2" charset="0"/>
      <p:regular r:id="rId28"/>
      <p:bold r:id="rId29"/>
      <p:italic r:id="rId30"/>
      <p:boldItalic r:id="rId31"/>
    </p:embeddedFont>
    <p:embeddedFont>
      <p:font typeface="Dosis" pitchFamily="2" charset="0"/>
      <p:regular r:id="rId32"/>
      <p:bold r:id="rId33"/>
    </p:embeddedFont>
    <p:embeddedFont>
      <p:font typeface="Dosis ExtraLight" pitchFamily="2" charset="0"/>
      <p:regular r:id="rId34"/>
    </p:embeddedFont>
    <p:embeddedFont>
      <p:font typeface="Miriam Libre" panose="00000500000000000000" pitchFamily="2" charset="-79"/>
      <p:regular r:id="rId35"/>
      <p:bold r:id="rId36"/>
    </p:embeddedFont>
    <p:embeddedFont>
      <p:font typeface="Quantic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359B"/>
    <a:srgbClr val="ABE852"/>
    <a:srgbClr val="532264"/>
    <a:srgbClr val="CCFF99"/>
    <a:srgbClr val="CCFF66"/>
    <a:srgbClr val="A753D5"/>
    <a:srgbClr val="BB7BD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8DF170-8F08-43B5-AB18-4413EC5CB77C}">
  <a:tblStyle styleId="{458DF170-8F08-43B5-AB18-4413EC5CB77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44" autoAdjust="0"/>
    <p:restoredTop sz="95226" autoAdjust="0"/>
  </p:normalViewPr>
  <p:slideViewPr>
    <p:cSldViewPr snapToGrid="0">
      <p:cViewPr varScale="1">
        <p:scale>
          <a:sx n="107" d="100"/>
          <a:sy n="107" d="100"/>
        </p:scale>
        <p:origin x="3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20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94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452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a:endParaRPr/>
          </a:p>
        </p:txBody>
      </p:sp>
    </p:spTree>
    <p:extLst>
      <p:ext uri="{BB962C8B-B14F-4D97-AF65-F5344CB8AC3E}">
        <p14:creationId xmlns:p14="http://schemas.microsoft.com/office/powerpoint/2010/main" val="1181433697"/>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1D96A-071F-4FF0-8237-D69AF4793C07}"/>
              </a:ext>
            </a:extLst>
          </p:cNvPr>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519962EA-7B1A-4505-B6D5-5DE7BD73C9B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46C76FB-5BE9-497B-BB0D-113571895415}"/>
              </a:ext>
            </a:extLst>
          </p:cNvPr>
          <p:cNvSpPr>
            <a:spLocks noGrp="1"/>
          </p:cNvSpPr>
          <p:nvPr>
            <p:ph type="dt" sz="half" idx="10"/>
          </p:nvPr>
        </p:nvSpPr>
        <p:spPr/>
        <p:txBody>
          <a:bodyPr/>
          <a:lstStyle/>
          <a:p>
            <a:fld id="{4628669B-BB32-4409-94F7-17F3813ED425}" type="datetimeFigureOut">
              <a:rPr lang="pt-BR" smtClean="0"/>
              <a:t>02/08/2023</a:t>
            </a:fld>
            <a:endParaRPr lang="pt-BR"/>
          </a:p>
        </p:txBody>
      </p:sp>
      <p:sp>
        <p:nvSpPr>
          <p:cNvPr id="5" name="Espaço Reservado para Rodapé 4">
            <a:extLst>
              <a:ext uri="{FF2B5EF4-FFF2-40B4-BE49-F238E27FC236}">
                <a16:creationId xmlns:a16="http://schemas.microsoft.com/office/drawing/2014/main" id="{6C0CF870-4B12-4D49-A1E7-32871D4D985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4325E5F-9D97-4F10-A9E9-D5361BA08C0A}"/>
              </a:ext>
            </a:extLst>
          </p:cNvPr>
          <p:cNvSpPr>
            <a:spLocks noGrp="1"/>
          </p:cNvSpPr>
          <p:nvPr>
            <p:ph type="sldNum" sz="quarter" idx="12"/>
          </p:nvPr>
        </p:nvSpPr>
        <p:spPr/>
        <p:txBody>
          <a:bodyPr/>
          <a:lstStyle/>
          <a:p>
            <a:fld id="{B7E9FAA5-DC93-49B3-BEFF-D33271B6E93C}" type="slidenum">
              <a:rPr lang="pt-BR" smtClean="0"/>
              <a:t>‹nº›</a:t>
            </a:fld>
            <a:endParaRPr lang="pt-BR"/>
          </a:p>
        </p:txBody>
      </p:sp>
    </p:spTree>
    <p:extLst>
      <p:ext uri="{BB962C8B-B14F-4D97-AF65-F5344CB8AC3E}">
        <p14:creationId xmlns:p14="http://schemas.microsoft.com/office/powerpoint/2010/main" val="3994196658"/>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Lst>
  <p:transition>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122227" y="2815005"/>
            <a:ext cx="4715866" cy="757452"/>
          </a:xfrm>
          <a:prstGeom prst="rect">
            <a:avLst/>
          </a:prstGeom>
        </p:spPr>
        <p:txBody>
          <a:bodyPr spcFirstLastPara="1" wrap="square" lIns="91425" tIns="91425" rIns="91425" bIns="91425" anchor="b" anchorCtr="0">
            <a:noAutofit/>
          </a:bodyPr>
          <a:lstStyle/>
          <a:p>
            <a:pPr lvl="0"/>
            <a:r>
              <a:rPr lang="pt-BR" sz="2400" dirty="0">
                <a:solidFill>
                  <a:srgbClr val="ABE852"/>
                </a:solidFill>
              </a:rPr>
              <a:t>Modelagem de Sistemas</a:t>
            </a:r>
            <a:endParaRPr sz="2400" dirty="0">
              <a:solidFill>
                <a:srgbClr val="ABE852"/>
              </a:solidFill>
            </a:endParaRPr>
          </a:p>
        </p:txBody>
      </p:sp>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5" name="Google Shape;280;p19">
            <a:extLst>
              <a:ext uri="{FF2B5EF4-FFF2-40B4-BE49-F238E27FC236}">
                <a16:creationId xmlns:a16="http://schemas.microsoft.com/office/drawing/2014/main" id="{DEFAFE3F-4A60-4D38-8E7D-4BC62FF1792F}"/>
              </a:ext>
            </a:extLst>
          </p:cNvPr>
          <p:cNvSpPr txBox="1">
            <a:spLocks/>
          </p:cNvSpPr>
          <p:nvPr/>
        </p:nvSpPr>
        <p:spPr>
          <a:xfrm>
            <a:off x="1122227" y="1451523"/>
            <a:ext cx="5573996" cy="6181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pt-BR" sz="2800" b="1" dirty="0">
                <a:solidFill>
                  <a:schemeClr val="bg1">
                    <a:lumMod val="95000"/>
                  </a:schemeClr>
                </a:solidFill>
              </a:rPr>
              <a:t>Desenvolvimento de Sistemas</a:t>
            </a:r>
            <a:endParaRPr lang="pt-BR" sz="1800" b="1" dirty="0">
              <a:solidFill>
                <a:schemeClr val="bg1">
                  <a:lumMod val="95000"/>
                </a:schemeClr>
              </a:solidFill>
            </a:endParaRPr>
          </a:p>
        </p:txBody>
      </p:sp>
      <p:sp>
        <p:nvSpPr>
          <p:cNvPr id="6" name="CaixaDeTexto 5">
            <a:extLst>
              <a:ext uri="{FF2B5EF4-FFF2-40B4-BE49-F238E27FC236}">
                <a16:creationId xmlns:a16="http://schemas.microsoft.com/office/drawing/2014/main" id="{6CA72BEE-943C-4A96-A6F9-C5D8AF4E60E4}"/>
              </a:ext>
            </a:extLst>
          </p:cNvPr>
          <p:cNvSpPr txBox="1"/>
          <p:nvPr/>
        </p:nvSpPr>
        <p:spPr>
          <a:xfrm>
            <a:off x="1122226" y="2029148"/>
            <a:ext cx="2640882" cy="461665"/>
          </a:xfrm>
          <a:prstGeom prst="rect">
            <a:avLst/>
          </a:prstGeom>
          <a:noFill/>
        </p:spPr>
        <p:txBody>
          <a:bodyPr wrap="square">
            <a:spAutoFit/>
          </a:bodyPr>
          <a:lstStyle/>
          <a:p>
            <a:pPr lvl="0"/>
            <a:r>
              <a:rPr lang="pt-BR" sz="1800" dirty="0">
                <a:solidFill>
                  <a:schemeClr val="bg2">
                    <a:lumMod val="20000"/>
                    <a:lumOff val="80000"/>
                  </a:schemeClr>
                </a:solidFill>
                <a:latin typeface="Miriam Libre" panose="00000500000000000000" pitchFamily="2" charset="-79"/>
                <a:cs typeface="Miriam Libre" panose="00000500000000000000" pitchFamily="2" charset="-79"/>
              </a:rPr>
              <a:t>Curso Técnico 2023 </a:t>
            </a:r>
            <a:r>
              <a:rPr lang="pt-BR" sz="2400" b="1" dirty="0">
                <a:solidFill>
                  <a:schemeClr val="bg2">
                    <a:lumMod val="20000"/>
                    <a:lumOff val="80000"/>
                  </a:schemeClr>
                </a:solidFill>
                <a:latin typeface="Dosis" panose="020B0604020202020204" charset="0"/>
                <a:sym typeface="Wingdings" panose="05000000000000000000" pitchFamily="2" charset="2"/>
              </a:rPr>
              <a:t></a:t>
            </a:r>
            <a:r>
              <a:rPr lang="pt-BR" sz="2400" dirty="0">
                <a:solidFill>
                  <a:schemeClr val="bg2">
                    <a:lumMod val="20000"/>
                    <a:lumOff val="80000"/>
                  </a:schemeClr>
                </a:solidFill>
                <a:latin typeface="Quantico" panose="020B0604020202020204" charset="0"/>
              </a:rPr>
              <a:t> </a:t>
            </a:r>
          </a:p>
        </p:txBody>
      </p:sp>
      <p:pic>
        <p:nvPicPr>
          <p:cNvPr id="3" name="Imagem 2">
            <a:extLst>
              <a:ext uri="{FF2B5EF4-FFF2-40B4-BE49-F238E27FC236}">
                <a16:creationId xmlns:a16="http://schemas.microsoft.com/office/drawing/2014/main" id="{C351015E-00CF-40E7-8B92-C6DEC1BE8720}"/>
              </a:ext>
            </a:extLst>
          </p:cNvPr>
          <p:cNvPicPr>
            <a:picLocks noChangeAspect="1"/>
          </p:cNvPicPr>
          <p:nvPr/>
        </p:nvPicPr>
        <p:blipFill>
          <a:blip r:embed="rId4"/>
          <a:stretch>
            <a:fillRect/>
          </a:stretch>
        </p:blipFill>
        <p:spPr>
          <a:xfrm>
            <a:off x="6787661" y="4100846"/>
            <a:ext cx="1667021" cy="433046"/>
          </a:xfrm>
          <a:prstGeom prst="rect">
            <a:avLst/>
          </a:prstGeom>
        </p:spPr>
      </p:pic>
      <p:sp>
        <p:nvSpPr>
          <p:cNvPr id="10" name="Google Shape;57;p12">
            <a:extLst>
              <a:ext uri="{FF2B5EF4-FFF2-40B4-BE49-F238E27FC236}">
                <a16:creationId xmlns:a16="http://schemas.microsoft.com/office/drawing/2014/main" id="{5D1F5265-F3AF-48F7-997A-CCFAF4C66DFC}"/>
              </a:ext>
            </a:extLst>
          </p:cNvPr>
          <p:cNvSpPr txBox="1">
            <a:spLocks/>
          </p:cNvSpPr>
          <p:nvPr/>
        </p:nvSpPr>
        <p:spPr>
          <a:xfrm>
            <a:off x="4175579" y="4121946"/>
            <a:ext cx="2506573" cy="4330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1pPr>
            <a:lvl2pPr marR="0" lvl="1"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2pPr>
            <a:lvl3pPr marR="0" lvl="2"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3pPr>
            <a:lvl4pPr marR="0" lvl="3"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4pPr>
            <a:lvl5pPr marR="0" lvl="4"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5pPr>
            <a:lvl6pPr marR="0" lvl="5"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6pPr>
            <a:lvl7pPr marR="0" lvl="6"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7pPr>
            <a:lvl8pPr marR="0" lvl="7"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8pPr>
            <a:lvl9pPr marR="0" lvl="8"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9pPr>
          </a:lstStyle>
          <a:p>
            <a:r>
              <a:rPr lang="pt-BR" sz="1800" dirty="0"/>
              <a:t>Prof. Lucas Naspolini</a:t>
            </a:r>
            <a:endParaRPr lang="pt-BR" sz="18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Sistemas Críticos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pic>
        <p:nvPicPr>
          <p:cNvPr id="17" name="Google Shape;295;p49">
            <a:extLst>
              <a:ext uri="{FF2B5EF4-FFF2-40B4-BE49-F238E27FC236}">
                <a16:creationId xmlns:a16="http://schemas.microsoft.com/office/drawing/2014/main" id="{6C600D3F-10D3-5B36-4877-C1D5691EC5D3}"/>
              </a:ex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833233" y="1423605"/>
            <a:ext cx="2591336" cy="1696475"/>
          </a:xfrm>
          <a:prstGeom prst="rect">
            <a:avLst/>
          </a:prstGeom>
          <a:noFill/>
          <a:ln>
            <a:noFill/>
          </a:ln>
        </p:spPr>
      </p:pic>
      <p:pic>
        <p:nvPicPr>
          <p:cNvPr id="19" name="Google Shape;296;p49">
            <a:extLst>
              <a:ext uri="{FF2B5EF4-FFF2-40B4-BE49-F238E27FC236}">
                <a16:creationId xmlns:a16="http://schemas.microsoft.com/office/drawing/2014/main" id="{78B971B4-6B07-1298-C554-26E8F113E491}"/>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030114" y="1423603"/>
            <a:ext cx="2292352" cy="1696475"/>
          </a:xfrm>
          <a:prstGeom prst="rect">
            <a:avLst/>
          </a:prstGeom>
          <a:noFill/>
          <a:ln>
            <a:noFill/>
          </a:ln>
        </p:spPr>
      </p:pic>
      <p:pic>
        <p:nvPicPr>
          <p:cNvPr id="20" name="Google Shape;297;p49">
            <a:extLst>
              <a:ext uri="{FF2B5EF4-FFF2-40B4-BE49-F238E27FC236}">
                <a16:creationId xmlns:a16="http://schemas.microsoft.com/office/drawing/2014/main" id="{3EF3FE3F-AE79-0F7B-0C58-1D1180892819}"/>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503914" y="1423604"/>
            <a:ext cx="2446855" cy="1696475"/>
          </a:xfrm>
          <a:prstGeom prst="rect">
            <a:avLst/>
          </a:prstGeom>
          <a:noFill/>
          <a:ln>
            <a:noFill/>
          </a:ln>
        </p:spPr>
      </p:pic>
      <p:pic>
        <p:nvPicPr>
          <p:cNvPr id="21" name="Google Shape;298;p49">
            <a:extLst>
              <a:ext uri="{FF2B5EF4-FFF2-40B4-BE49-F238E27FC236}">
                <a16:creationId xmlns:a16="http://schemas.microsoft.com/office/drawing/2014/main" id="{544630C6-EAFE-1E60-3A12-4D3CC4DE4DA8}"/>
              </a:ex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833234" y="3186162"/>
            <a:ext cx="2591336" cy="1609725"/>
          </a:xfrm>
          <a:prstGeom prst="rect">
            <a:avLst/>
          </a:prstGeom>
          <a:noFill/>
          <a:ln>
            <a:noFill/>
          </a:ln>
        </p:spPr>
      </p:pic>
      <p:pic>
        <p:nvPicPr>
          <p:cNvPr id="22" name="Google Shape;299;p49">
            <a:extLst>
              <a:ext uri="{FF2B5EF4-FFF2-40B4-BE49-F238E27FC236}">
                <a16:creationId xmlns:a16="http://schemas.microsoft.com/office/drawing/2014/main" id="{9F7E964A-B555-2E3C-4DC4-F3B5CCDCF549}"/>
              </a:ext>
            </a:extLst>
          </p:cNvPr>
          <p:cNvPicPr preferRelativeResize="0"/>
          <p:nvPr/>
        </p:nvPicPr>
        <p:blipFill>
          <a:blip r:embed="rId6">
            <a:alphaModFix/>
          </a:blip>
          <a:stretch>
            <a:fillRect/>
          </a:stretch>
        </p:blipFill>
        <p:spPr>
          <a:xfrm>
            <a:off x="6030113" y="3186162"/>
            <a:ext cx="2292352" cy="1609725"/>
          </a:xfrm>
          <a:prstGeom prst="rect">
            <a:avLst/>
          </a:prstGeom>
          <a:noFill/>
          <a:ln>
            <a:noFill/>
          </a:ln>
        </p:spPr>
      </p:pic>
      <p:pic>
        <p:nvPicPr>
          <p:cNvPr id="30" name="Imagem 29">
            <a:extLst>
              <a:ext uri="{FF2B5EF4-FFF2-40B4-BE49-F238E27FC236}">
                <a16:creationId xmlns:a16="http://schemas.microsoft.com/office/drawing/2014/main" id="{2C8BC7A8-6652-A0A0-AB37-679A526727CC}"/>
              </a:ext>
            </a:extLst>
          </p:cNvPr>
          <p:cNvPicPr>
            <a:picLocks noChangeAspect="1"/>
          </p:cNvPicPr>
          <p:nvPr/>
        </p:nvPicPr>
        <p:blipFill>
          <a:blip r:embed="rId7"/>
          <a:stretch>
            <a:fillRect/>
          </a:stretch>
        </p:blipFill>
        <p:spPr>
          <a:xfrm>
            <a:off x="3503914" y="3186163"/>
            <a:ext cx="2446855" cy="1609724"/>
          </a:xfrm>
          <a:prstGeom prst="rect">
            <a:avLst/>
          </a:prstGeom>
        </p:spPr>
      </p:pic>
    </p:spTree>
    <p:extLst>
      <p:ext uri="{BB962C8B-B14F-4D97-AF65-F5344CB8AC3E}">
        <p14:creationId xmlns:p14="http://schemas.microsoft.com/office/powerpoint/2010/main" val="2658536883"/>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1" name="Retângulo 10">
            <a:extLst>
              <a:ext uri="{FF2B5EF4-FFF2-40B4-BE49-F238E27FC236}">
                <a16:creationId xmlns:a16="http://schemas.microsoft.com/office/drawing/2014/main" id="{6121B304-9531-46B9-8723-2A027D9D9A31}"/>
              </a:ext>
            </a:extLst>
          </p:cNvPr>
          <p:cNvSpPr/>
          <p:nvPr/>
        </p:nvSpPr>
        <p:spPr>
          <a:xfrm>
            <a:off x="0" y="0"/>
            <a:ext cx="2407920" cy="514350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pic>
        <p:nvPicPr>
          <p:cNvPr id="7" name="Imagem 6">
            <a:extLst>
              <a:ext uri="{FF2B5EF4-FFF2-40B4-BE49-F238E27FC236}">
                <a16:creationId xmlns:a16="http://schemas.microsoft.com/office/drawing/2014/main" id="{5FCA0193-BF79-426C-AB34-929E1AAABA58}"/>
              </a:ext>
            </a:extLst>
          </p:cNvPr>
          <p:cNvPicPr>
            <a:picLocks noChangeAspect="1"/>
          </p:cNvPicPr>
          <p:nvPr/>
        </p:nvPicPr>
        <p:blipFill>
          <a:blip r:embed="rId2"/>
          <a:stretch>
            <a:fillRect/>
          </a:stretch>
        </p:blipFill>
        <p:spPr>
          <a:xfrm rot="3921362">
            <a:off x="6071836" y="577649"/>
            <a:ext cx="2332962" cy="1918777"/>
          </a:xfrm>
          <a:prstGeom prst="rect">
            <a:avLst/>
          </a:prstGeom>
        </p:spPr>
      </p:pic>
      <p:sp>
        <p:nvSpPr>
          <p:cNvPr id="8" name="Google Shape;3851;p15">
            <a:extLst>
              <a:ext uri="{FF2B5EF4-FFF2-40B4-BE49-F238E27FC236}">
                <a16:creationId xmlns:a16="http://schemas.microsoft.com/office/drawing/2014/main" id="{380316E4-86E2-423E-9828-5CD343152618}"/>
              </a:ext>
            </a:extLst>
          </p:cNvPr>
          <p:cNvSpPr txBox="1">
            <a:spLocks/>
          </p:cNvSpPr>
          <p:nvPr/>
        </p:nvSpPr>
        <p:spPr>
          <a:xfrm>
            <a:off x="3200400" y="2866234"/>
            <a:ext cx="4581068" cy="1412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marR="0" lvl="0" indent="0" algn="ctr" defTabSz="914400" rtl="0" eaLnBrk="1" fontAlgn="auto" latinLnBrk="0" hangingPunct="1">
              <a:lnSpc>
                <a:spcPct val="100000"/>
              </a:lnSpc>
              <a:spcBef>
                <a:spcPts val="600"/>
              </a:spcBef>
              <a:spcAft>
                <a:spcPts val="0"/>
              </a:spcAft>
              <a:buClr>
                <a:srgbClr val="A5B0FE"/>
              </a:buClr>
              <a:buSzPts val="2400"/>
              <a:buFont typeface="Barlow Light"/>
              <a:buNone/>
              <a:tabLst/>
              <a:defRPr/>
            </a:pP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Engenharia de Software</a:t>
            </a:r>
          </a:p>
        </p:txBody>
      </p:sp>
    </p:spTree>
    <p:extLst>
      <p:ext uri="{BB962C8B-B14F-4D97-AF65-F5344CB8AC3E}">
        <p14:creationId xmlns:p14="http://schemas.microsoft.com/office/powerpoint/2010/main" val="312361298"/>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Engenharia de Software</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98B844A5-6453-5757-402F-2FC7EDE33846}"/>
              </a:ext>
            </a:extLst>
          </p:cNvPr>
          <p:cNvSpPr txBox="1">
            <a:spLocks noGrp="1"/>
          </p:cNvSpPr>
          <p:nvPr/>
        </p:nvSpPr>
        <p:spPr>
          <a:xfrm>
            <a:off x="846085" y="1303336"/>
            <a:ext cx="7336089" cy="32506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É uma disciplina de engenharia que está relacionada com todos os aspectos da produção de software, desde os estágios iniciais da especificação até a manutenção (Sommerville).</a:t>
            </a:r>
          </a:p>
          <a:p>
            <a:pPr marL="0" lvl="0" indent="0" algn="just">
              <a:buClr>
                <a:schemeClr val="dk1"/>
              </a:buClr>
              <a:buSzPts val="1100"/>
              <a:buNone/>
            </a:pPr>
            <a:endParaRPr lang="pt-BR" sz="1800" dirty="0">
              <a:latin typeface="Miriam Libre" panose="00000500000000000000" pitchFamily="2" charset="-79"/>
              <a:cs typeface="Miriam Libre" panose="00000500000000000000" pitchFamily="2" charset="-79"/>
            </a:endParaRPr>
          </a:p>
          <a:p>
            <a:pPr marL="0" lvl="0" indent="0" algn="just">
              <a:buClr>
                <a:schemeClr val="dk1"/>
              </a:buClr>
              <a:buSzPts val="1100"/>
              <a:buNone/>
            </a:pPr>
            <a:r>
              <a:rPr lang="pt-BR" sz="1700" b="1" dirty="0">
                <a:latin typeface="Miriam Libre" panose="00000500000000000000" pitchFamily="2" charset="-79"/>
                <a:cs typeface="Miriam Libre" panose="00000500000000000000" pitchFamily="2" charset="-79"/>
              </a:rPr>
              <a:t>Propõe ferramentas, técnicas e processos para:</a:t>
            </a:r>
          </a:p>
          <a:p>
            <a:pPr marL="0" lvl="0" indent="0" algn="just">
              <a:buClr>
                <a:schemeClr val="dk1"/>
              </a:buClr>
              <a:buSzPts val="1100"/>
              <a:buNone/>
            </a:pPr>
            <a:endParaRPr lang="pt-BR" sz="900" b="1" dirty="0">
              <a:latin typeface="Miriam Libre" panose="00000500000000000000" pitchFamily="2" charset="-79"/>
              <a:cs typeface="Miriam Libre" panose="00000500000000000000" pitchFamily="2" charset="-79"/>
            </a:endParaRPr>
          </a:p>
          <a:p>
            <a:pPr marL="0" indent="0" algn="just">
              <a:buClr>
                <a:schemeClr val="dk1"/>
              </a:buClr>
              <a:buSzPts val="1100"/>
              <a:buNone/>
            </a:pPr>
            <a:r>
              <a:rPr lang="pt-BR" sz="1700"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entender</a:t>
            </a:r>
            <a:r>
              <a:rPr lang="pt-BR" sz="1700" b="1"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qual o problema </a:t>
            </a:r>
            <a:r>
              <a:rPr lang="pt-BR" sz="1700" dirty="0">
                <a:latin typeface="Miriam Libre" panose="00000500000000000000" pitchFamily="2" charset="-79"/>
                <a:cs typeface="Miriam Libre" panose="00000500000000000000" pitchFamily="2" charset="-79"/>
              </a:rPr>
              <a:t>e as necessidades do sistema.</a:t>
            </a:r>
          </a:p>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produzir</a:t>
            </a:r>
            <a:r>
              <a:rPr lang="pt-BR" sz="1700" b="1"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uma solução </a:t>
            </a:r>
            <a:r>
              <a:rPr lang="pt-BR" sz="1700" dirty="0">
                <a:latin typeface="Miriam Libre" panose="00000500000000000000" pitchFamily="2" charset="-79"/>
                <a:cs typeface="Miriam Libre" panose="00000500000000000000" pitchFamily="2" charset="-79"/>
              </a:rPr>
              <a:t>adequada para o problema.</a:t>
            </a:r>
          </a:p>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considerar restrições </a:t>
            </a:r>
            <a:r>
              <a:rPr lang="pt-BR" sz="1700" dirty="0">
                <a:latin typeface="Miriam Libre" panose="00000500000000000000" pitchFamily="2" charset="-79"/>
                <a:cs typeface="Miriam Libre" panose="00000500000000000000" pitchFamily="2" charset="-79"/>
              </a:rPr>
              <a:t>de desenvolvimento e recursos disponíveis.</a:t>
            </a: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13" name="Retângulo 12">
            <a:extLst>
              <a:ext uri="{FF2B5EF4-FFF2-40B4-BE49-F238E27FC236}">
                <a16:creationId xmlns:a16="http://schemas.microsoft.com/office/drawing/2014/main" id="{D7A06408-CDC8-7055-8297-C6C57C8E378A}"/>
              </a:ext>
            </a:extLst>
          </p:cNvPr>
          <p:cNvSpPr/>
          <p:nvPr/>
        </p:nvSpPr>
        <p:spPr>
          <a:xfrm>
            <a:off x="1014845" y="3444077"/>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4" name="Retângulo 13">
            <a:extLst>
              <a:ext uri="{FF2B5EF4-FFF2-40B4-BE49-F238E27FC236}">
                <a16:creationId xmlns:a16="http://schemas.microsoft.com/office/drawing/2014/main" id="{87C7E45A-0C57-BB56-1B59-48ACB39B018E}"/>
              </a:ext>
            </a:extLst>
          </p:cNvPr>
          <p:cNvSpPr/>
          <p:nvPr/>
        </p:nvSpPr>
        <p:spPr>
          <a:xfrm>
            <a:off x="1014845" y="381925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5" name="Retângulo 14">
            <a:extLst>
              <a:ext uri="{FF2B5EF4-FFF2-40B4-BE49-F238E27FC236}">
                <a16:creationId xmlns:a16="http://schemas.microsoft.com/office/drawing/2014/main" id="{6C41680C-EE7F-8AB7-95D0-654642925C95}"/>
              </a:ext>
            </a:extLst>
          </p:cNvPr>
          <p:cNvSpPr/>
          <p:nvPr/>
        </p:nvSpPr>
        <p:spPr>
          <a:xfrm>
            <a:off x="1014845" y="4187287"/>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Tree>
    <p:extLst>
      <p:ext uri="{BB962C8B-B14F-4D97-AF65-F5344CB8AC3E}">
        <p14:creationId xmlns:p14="http://schemas.microsoft.com/office/powerpoint/2010/main" val="1423078292"/>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6372226"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Camadas da Engenharia de Software</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m 3">
            <a:extLst>
              <a:ext uri="{FF2B5EF4-FFF2-40B4-BE49-F238E27FC236}">
                <a16:creationId xmlns:a16="http://schemas.microsoft.com/office/drawing/2014/main" id="{D922A7F7-79B9-27A7-330E-26B3F3E2D7D4}"/>
              </a:ext>
            </a:extLst>
          </p:cNvPr>
          <p:cNvPicPr>
            <a:picLocks noChangeAspect="1"/>
          </p:cNvPicPr>
          <p:nvPr/>
        </p:nvPicPr>
        <p:blipFill>
          <a:blip r:embed="rId2"/>
          <a:stretch>
            <a:fillRect/>
          </a:stretch>
        </p:blipFill>
        <p:spPr>
          <a:xfrm>
            <a:off x="1092580" y="2105983"/>
            <a:ext cx="6972849" cy="2224148"/>
          </a:xfrm>
          <a:prstGeom prst="rect">
            <a:avLst/>
          </a:prstGeom>
        </p:spPr>
      </p:pic>
    </p:spTree>
    <p:extLst>
      <p:ext uri="{BB962C8B-B14F-4D97-AF65-F5344CB8AC3E}">
        <p14:creationId xmlns:p14="http://schemas.microsoft.com/office/powerpoint/2010/main" val="1656688087"/>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6372226"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Princípios de Hooker</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a:extLst>
              <a:ext uri="{FF2B5EF4-FFF2-40B4-BE49-F238E27FC236}">
                <a16:creationId xmlns:a16="http://schemas.microsoft.com/office/drawing/2014/main" id="{1CAA040C-8AF0-E2C6-85AB-5D8318814AAA}"/>
              </a:ext>
            </a:extLst>
          </p:cNvPr>
          <p:cNvPicPr>
            <a:picLocks noChangeAspect="1"/>
          </p:cNvPicPr>
          <p:nvPr/>
        </p:nvPicPr>
        <p:blipFill>
          <a:blip r:embed="rId2"/>
          <a:stretch>
            <a:fillRect/>
          </a:stretch>
        </p:blipFill>
        <p:spPr>
          <a:xfrm>
            <a:off x="966639" y="1662392"/>
            <a:ext cx="7192925" cy="2964655"/>
          </a:xfrm>
          <a:prstGeom prst="rect">
            <a:avLst/>
          </a:prstGeom>
        </p:spPr>
      </p:pic>
    </p:spTree>
    <p:extLst>
      <p:ext uri="{BB962C8B-B14F-4D97-AF65-F5344CB8AC3E}">
        <p14:creationId xmlns:p14="http://schemas.microsoft.com/office/powerpoint/2010/main" val="416940275"/>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AEA73E9F-6FD9-7F4D-A689-BE24DB6D91A0}"/>
              </a:ext>
            </a:extLst>
          </p:cNvPr>
          <p:cNvSpPr txBox="1">
            <a:spLocks noGrp="1"/>
          </p:cNvSpPr>
          <p:nvPr/>
        </p:nvSpPr>
        <p:spPr>
          <a:xfrm>
            <a:off x="846085" y="1303336"/>
            <a:ext cx="5004367" cy="32506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O SWEBOK foi um documento criado sob o patrocínio da IEEE Computer Society e publicado pela mesma </a:t>
            </a:r>
            <a:r>
              <a:rPr lang="pt-BR" sz="1700" b="1" dirty="0">
                <a:solidFill>
                  <a:srgbClr val="80359B"/>
                </a:solidFill>
                <a:latin typeface="Miriam Libre" panose="00000500000000000000" pitchFamily="2" charset="-79"/>
                <a:cs typeface="Miriam Libre" panose="00000500000000000000" pitchFamily="2" charset="-79"/>
              </a:rPr>
              <a:t>com a finalidade de servir de referência</a:t>
            </a:r>
            <a:r>
              <a:rPr lang="pt-BR" sz="1700" dirty="0">
                <a:latin typeface="Miriam Libre" panose="00000500000000000000" pitchFamily="2" charset="-79"/>
                <a:cs typeface="Miriam Libre" panose="00000500000000000000" pitchFamily="2" charset="-79"/>
              </a:rPr>
              <a:t> em assuntos considerados, de forma generalizada pela comunidade, como pertinentes </a:t>
            </a:r>
            <a:r>
              <a:rPr lang="pt-BR" sz="1700" b="1" dirty="0">
                <a:solidFill>
                  <a:srgbClr val="80359B"/>
                </a:solidFill>
                <a:latin typeface="Miriam Libre" panose="00000500000000000000" pitchFamily="2" charset="-79"/>
                <a:cs typeface="Miriam Libre" panose="00000500000000000000" pitchFamily="2" charset="-79"/>
              </a:rPr>
              <a:t>a área de Engenharia de Software</a:t>
            </a:r>
            <a:r>
              <a:rPr lang="pt-BR" sz="1700" dirty="0">
                <a:latin typeface="Miriam Libre" panose="00000500000000000000" pitchFamily="2" charset="-79"/>
                <a:cs typeface="Miriam Libre" panose="00000500000000000000" pitchFamily="2" charset="-79"/>
              </a:rPr>
              <a:t>, auxiliando os engenheiros e desenvolvedores de software na sua criação, manutenção, qualidade e precisão.</a:t>
            </a:r>
          </a:p>
        </p:txBody>
      </p:sp>
      <p:pic>
        <p:nvPicPr>
          <p:cNvPr id="15" name="Imagem 14">
            <a:extLst>
              <a:ext uri="{FF2B5EF4-FFF2-40B4-BE49-F238E27FC236}">
                <a16:creationId xmlns:a16="http://schemas.microsoft.com/office/drawing/2014/main" id="{B7397155-D33E-19FA-3B6A-10DD12BBAE2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6000" contrast="22000"/>
                    </a14:imgEffect>
                  </a14:imgLayer>
                </a14:imgProps>
              </a:ext>
            </a:extLst>
          </a:blip>
          <a:stretch>
            <a:fillRect/>
          </a:stretch>
        </p:blipFill>
        <p:spPr>
          <a:xfrm>
            <a:off x="6092290" y="1473686"/>
            <a:ext cx="2205625" cy="3177141"/>
          </a:xfrm>
          <a:prstGeom prst="rect">
            <a:avLst/>
          </a:prstGeom>
        </p:spPr>
      </p:pic>
    </p:spTree>
    <p:extLst>
      <p:ext uri="{BB962C8B-B14F-4D97-AF65-F5344CB8AC3E}">
        <p14:creationId xmlns:p14="http://schemas.microsoft.com/office/powerpoint/2010/main" val="1785919199"/>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558;p19">
            <a:extLst>
              <a:ext uri="{FF2B5EF4-FFF2-40B4-BE49-F238E27FC236}">
                <a16:creationId xmlns:a16="http://schemas.microsoft.com/office/drawing/2014/main" id="{EE43B937-337A-4C8E-98AA-BA841CC5FF59}"/>
              </a:ext>
            </a:extLst>
          </p:cNvPr>
          <p:cNvSpPr txBox="1">
            <a:spLocks noGrp="1"/>
          </p:cNvSpPr>
          <p:nvPr/>
        </p:nvSpPr>
        <p:spPr>
          <a:xfrm>
            <a:off x="945133" y="1269214"/>
            <a:ext cx="7411576" cy="32506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buClr>
                <a:schemeClr val="dk1"/>
              </a:buClr>
              <a:buSzPts val="1100"/>
              <a:buNone/>
            </a:pPr>
            <a:r>
              <a:rPr lang="pt-BR" sz="1700" b="1" dirty="0">
                <a:solidFill>
                  <a:srgbClr val="80359B"/>
                </a:solidFill>
                <a:latin typeface="Miriam Libre" panose="00000500000000000000" pitchFamily="2" charset="-79"/>
                <a:cs typeface="Miriam Libre" panose="00000500000000000000" pitchFamily="2" charset="-79"/>
              </a:rPr>
              <a:t>Foi desenvolvido com o objetivo de:</a:t>
            </a:r>
          </a:p>
          <a:p>
            <a:pPr marL="0" lvl="0" indent="0" algn="just">
              <a:buClr>
                <a:schemeClr val="dk1"/>
              </a:buClr>
              <a:buSzPts val="1100"/>
              <a:buNone/>
            </a:pPr>
            <a:endParaRPr lang="pt-BR" sz="800" b="1" dirty="0">
              <a:solidFill>
                <a:srgbClr val="80359B"/>
              </a:solidFill>
              <a:latin typeface="Miriam Libre" panose="00000500000000000000" pitchFamily="2" charset="-79"/>
              <a:cs typeface="Miriam Libre" panose="00000500000000000000" pitchFamily="2" charset="-79"/>
            </a:endParaRP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Promover uma visão consistente da engenharia de software no mundo.</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Clarear e marcar as fronteiras entre a engenharia de software e as   </a:t>
            </a:r>
            <a:r>
              <a:rPr lang="pt-BR" sz="1600" dirty="0">
                <a:solidFill>
                  <a:schemeClr val="bg1"/>
                </a:solidFill>
                <a:latin typeface="Miriam Libre" panose="00000500000000000000" pitchFamily="2" charset="-79"/>
                <a:cs typeface="Miriam Libre" panose="00000500000000000000" pitchFamily="2" charset="-79"/>
              </a:rPr>
              <a:t>......</a:t>
            </a:r>
            <a:r>
              <a:rPr lang="pt-BR" sz="1600" dirty="0">
                <a:latin typeface="Miriam Libre" panose="00000500000000000000" pitchFamily="2" charset="-79"/>
                <a:cs typeface="Miriam Libre" panose="00000500000000000000" pitchFamily="2" charset="-79"/>
              </a:rPr>
              <a:t>outras disciplinas relacionadas.</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Caracterizar o conteúdo da disciplina de engenharia de software</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Classificar em tópicos a área de conhecimento da engenharia de    </a:t>
            </a:r>
            <a:r>
              <a:rPr lang="pt-BR" sz="1600" dirty="0">
                <a:solidFill>
                  <a:schemeClr val="bg1"/>
                </a:solidFill>
                <a:latin typeface="Miriam Libre" panose="00000500000000000000" pitchFamily="2" charset="-79"/>
                <a:cs typeface="Miriam Libre" panose="00000500000000000000" pitchFamily="2" charset="-79"/>
              </a:rPr>
              <a:t>......</a:t>
            </a:r>
            <a:r>
              <a:rPr lang="pt-BR" sz="1600" dirty="0">
                <a:latin typeface="Miriam Libre" panose="00000500000000000000" pitchFamily="2" charset="-79"/>
                <a:cs typeface="Miriam Libre" panose="00000500000000000000" pitchFamily="2" charset="-79"/>
              </a:rPr>
              <a:t>software (programas).</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Prover uma fundação para o desenvolvimento do currículo, certificação </a:t>
            </a:r>
            <a:r>
              <a:rPr lang="pt-BR" sz="1600" dirty="0">
                <a:solidFill>
                  <a:schemeClr val="bg1"/>
                </a:solidFill>
                <a:latin typeface="Miriam Libre" panose="00000500000000000000" pitchFamily="2" charset="-79"/>
                <a:cs typeface="Miriam Libre" panose="00000500000000000000" pitchFamily="2" charset="-79"/>
              </a:rPr>
              <a:t>...  </a:t>
            </a:r>
            <a:r>
              <a:rPr lang="pt-BR" sz="1600" dirty="0">
                <a:latin typeface="Miriam Libre" panose="00000500000000000000" pitchFamily="2" charset="-79"/>
                <a:cs typeface="Miriam Libre" panose="00000500000000000000" pitchFamily="2" charset="-79"/>
              </a:rPr>
              <a:t>individual e para licenciamento de material.</a:t>
            </a:r>
          </a:p>
          <a:p>
            <a:pPr marL="0" lvl="0" indent="0" algn="just">
              <a:buClr>
                <a:schemeClr val="dk1"/>
              </a:buClr>
              <a:buSzPts val="1100"/>
              <a:buNone/>
            </a:pPr>
            <a:endParaRPr lang="pt-BR" sz="1700" dirty="0">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7" name="Retângulo 6">
            <a:extLst>
              <a:ext uri="{FF2B5EF4-FFF2-40B4-BE49-F238E27FC236}">
                <a16:creationId xmlns:a16="http://schemas.microsoft.com/office/drawing/2014/main" id="{F3675105-348B-0C2C-8659-4C9C4805D217}"/>
              </a:ext>
            </a:extLst>
          </p:cNvPr>
          <p:cNvSpPr/>
          <p:nvPr/>
        </p:nvSpPr>
        <p:spPr>
          <a:xfrm>
            <a:off x="926676" y="2015327"/>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9" name="Retângulo 8">
            <a:extLst>
              <a:ext uri="{FF2B5EF4-FFF2-40B4-BE49-F238E27FC236}">
                <a16:creationId xmlns:a16="http://schemas.microsoft.com/office/drawing/2014/main" id="{519A1B45-5DE7-D59B-68D3-9669877D14B9}"/>
              </a:ext>
            </a:extLst>
          </p:cNvPr>
          <p:cNvSpPr/>
          <p:nvPr/>
        </p:nvSpPr>
        <p:spPr>
          <a:xfrm>
            <a:off x="926676" y="2361928"/>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0" name="Retângulo 9">
            <a:extLst>
              <a:ext uri="{FF2B5EF4-FFF2-40B4-BE49-F238E27FC236}">
                <a16:creationId xmlns:a16="http://schemas.microsoft.com/office/drawing/2014/main" id="{E6FE8A3D-F8EE-826E-EDEC-3FD30820400D}"/>
              </a:ext>
            </a:extLst>
          </p:cNvPr>
          <p:cNvSpPr/>
          <p:nvPr/>
        </p:nvSpPr>
        <p:spPr>
          <a:xfrm>
            <a:off x="926676" y="3001433"/>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1" name="Retângulo 10">
            <a:extLst>
              <a:ext uri="{FF2B5EF4-FFF2-40B4-BE49-F238E27FC236}">
                <a16:creationId xmlns:a16="http://schemas.microsoft.com/office/drawing/2014/main" id="{C6B42048-BAA1-7BB5-BF48-E6DF42FFB8E5}"/>
              </a:ext>
            </a:extLst>
          </p:cNvPr>
          <p:cNvSpPr/>
          <p:nvPr/>
        </p:nvSpPr>
        <p:spPr>
          <a:xfrm>
            <a:off x="926676" y="3355178"/>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3" name="Retângulo 12">
            <a:extLst>
              <a:ext uri="{FF2B5EF4-FFF2-40B4-BE49-F238E27FC236}">
                <a16:creationId xmlns:a16="http://schemas.microsoft.com/office/drawing/2014/main" id="{B571E4EB-15EB-2005-684A-E73F8F321086}"/>
              </a:ext>
            </a:extLst>
          </p:cNvPr>
          <p:cNvSpPr/>
          <p:nvPr/>
        </p:nvSpPr>
        <p:spPr>
          <a:xfrm>
            <a:off x="926676" y="3996978"/>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Tree>
    <p:extLst>
      <p:ext uri="{BB962C8B-B14F-4D97-AF65-F5344CB8AC3E}">
        <p14:creationId xmlns:p14="http://schemas.microsoft.com/office/powerpoint/2010/main" val="2600638221"/>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AEA73E9F-6FD9-7F4D-A689-BE24DB6D91A0}"/>
              </a:ext>
            </a:extLst>
          </p:cNvPr>
          <p:cNvSpPr txBox="1">
            <a:spLocks noGrp="1"/>
          </p:cNvSpPr>
          <p:nvPr/>
        </p:nvSpPr>
        <p:spPr>
          <a:xfrm>
            <a:off x="1280950" y="1837536"/>
            <a:ext cx="2761509" cy="25114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Requisitos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Desenho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Construção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Testes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Manutenção de Software</a:t>
            </a:r>
          </a:p>
          <a:p>
            <a:pPr marL="0" lvl="0" indent="0" algn="just">
              <a:buClr>
                <a:schemeClr val="dk1"/>
              </a:buClr>
              <a:buSzPts val="1100"/>
              <a:buNone/>
            </a:pPr>
            <a:endParaRPr lang="pt-BR" sz="1700" dirty="0">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3" name="Google Shape;558;p19">
            <a:extLst>
              <a:ext uri="{FF2B5EF4-FFF2-40B4-BE49-F238E27FC236}">
                <a16:creationId xmlns:a16="http://schemas.microsoft.com/office/drawing/2014/main" id="{516DBA58-CA96-91D0-9FEF-0609D51130A8}"/>
              </a:ext>
            </a:extLst>
          </p:cNvPr>
          <p:cNvSpPr txBox="1">
            <a:spLocks noGrp="1"/>
          </p:cNvSpPr>
          <p:nvPr/>
        </p:nvSpPr>
        <p:spPr>
          <a:xfrm>
            <a:off x="4450133" y="1844680"/>
            <a:ext cx="4161684" cy="25114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Gestão de Configuração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Gestão de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Processos de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Ferramentas e Métodos</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Qualidade de Software</a:t>
            </a:r>
          </a:p>
          <a:p>
            <a:pPr marL="0" lvl="0" indent="0" algn="just">
              <a:buClr>
                <a:schemeClr val="dk1"/>
              </a:buClr>
              <a:buSzPts val="1100"/>
              <a:buNone/>
            </a:pPr>
            <a:endParaRPr lang="pt-BR" sz="1700" dirty="0">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4" name="Retângulo 3">
            <a:extLst>
              <a:ext uri="{FF2B5EF4-FFF2-40B4-BE49-F238E27FC236}">
                <a16:creationId xmlns:a16="http://schemas.microsoft.com/office/drawing/2014/main" id="{0904746E-8E98-6D0A-198E-7E0648EC33A5}"/>
              </a:ext>
            </a:extLst>
          </p:cNvPr>
          <p:cNvSpPr/>
          <p:nvPr/>
        </p:nvSpPr>
        <p:spPr>
          <a:xfrm>
            <a:off x="946384" y="207248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5" name="Retângulo 4">
            <a:extLst>
              <a:ext uri="{FF2B5EF4-FFF2-40B4-BE49-F238E27FC236}">
                <a16:creationId xmlns:a16="http://schemas.microsoft.com/office/drawing/2014/main" id="{8D8130A4-53AF-79F4-46E6-0859A8248D02}"/>
              </a:ext>
            </a:extLst>
          </p:cNvPr>
          <p:cNvSpPr/>
          <p:nvPr/>
        </p:nvSpPr>
        <p:spPr>
          <a:xfrm>
            <a:off x="946384" y="253339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7" name="Retângulo 6">
            <a:extLst>
              <a:ext uri="{FF2B5EF4-FFF2-40B4-BE49-F238E27FC236}">
                <a16:creationId xmlns:a16="http://schemas.microsoft.com/office/drawing/2014/main" id="{4FC9B9CE-7CF3-6AEE-CAC9-A8FCF31CA16E}"/>
              </a:ext>
            </a:extLst>
          </p:cNvPr>
          <p:cNvSpPr/>
          <p:nvPr/>
        </p:nvSpPr>
        <p:spPr>
          <a:xfrm>
            <a:off x="946384" y="299429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9" name="Retângulo 8">
            <a:extLst>
              <a:ext uri="{FF2B5EF4-FFF2-40B4-BE49-F238E27FC236}">
                <a16:creationId xmlns:a16="http://schemas.microsoft.com/office/drawing/2014/main" id="{C00CE799-4CE5-064A-1EDD-B81B453D6737}"/>
              </a:ext>
            </a:extLst>
          </p:cNvPr>
          <p:cNvSpPr/>
          <p:nvPr/>
        </p:nvSpPr>
        <p:spPr>
          <a:xfrm>
            <a:off x="946384" y="345520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0" name="Retângulo 9">
            <a:extLst>
              <a:ext uri="{FF2B5EF4-FFF2-40B4-BE49-F238E27FC236}">
                <a16:creationId xmlns:a16="http://schemas.microsoft.com/office/drawing/2014/main" id="{55B970C9-CE18-3575-E054-5D7F763C5670}"/>
              </a:ext>
            </a:extLst>
          </p:cNvPr>
          <p:cNvSpPr/>
          <p:nvPr/>
        </p:nvSpPr>
        <p:spPr>
          <a:xfrm>
            <a:off x="946384" y="392554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1" name="Retângulo 10">
            <a:extLst>
              <a:ext uri="{FF2B5EF4-FFF2-40B4-BE49-F238E27FC236}">
                <a16:creationId xmlns:a16="http://schemas.microsoft.com/office/drawing/2014/main" id="{BD9C0560-25DA-1315-79A5-CDFD2B5A5C2E}"/>
              </a:ext>
            </a:extLst>
          </p:cNvPr>
          <p:cNvSpPr/>
          <p:nvPr/>
        </p:nvSpPr>
        <p:spPr>
          <a:xfrm>
            <a:off x="4187294" y="207248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3" name="Retângulo 12">
            <a:extLst>
              <a:ext uri="{FF2B5EF4-FFF2-40B4-BE49-F238E27FC236}">
                <a16:creationId xmlns:a16="http://schemas.microsoft.com/office/drawing/2014/main" id="{4A8E738E-298F-4B2B-10B7-D57C61A777B4}"/>
              </a:ext>
            </a:extLst>
          </p:cNvPr>
          <p:cNvSpPr/>
          <p:nvPr/>
        </p:nvSpPr>
        <p:spPr>
          <a:xfrm>
            <a:off x="4187294" y="253339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4" name="Retângulo 13">
            <a:extLst>
              <a:ext uri="{FF2B5EF4-FFF2-40B4-BE49-F238E27FC236}">
                <a16:creationId xmlns:a16="http://schemas.microsoft.com/office/drawing/2014/main" id="{1A1CA7D7-BC17-D8CF-4CFB-49ADBAA84CD4}"/>
              </a:ext>
            </a:extLst>
          </p:cNvPr>
          <p:cNvSpPr/>
          <p:nvPr/>
        </p:nvSpPr>
        <p:spPr>
          <a:xfrm>
            <a:off x="4187294" y="299429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5" name="Retângulo 14">
            <a:extLst>
              <a:ext uri="{FF2B5EF4-FFF2-40B4-BE49-F238E27FC236}">
                <a16:creationId xmlns:a16="http://schemas.microsoft.com/office/drawing/2014/main" id="{7E75E38E-E0D4-DDE0-51CF-226BAB706FDA}"/>
              </a:ext>
            </a:extLst>
          </p:cNvPr>
          <p:cNvSpPr/>
          <p:nvPr/>
        </p:nvSpPr>
        <p:spPr>
          <a:xfrm>
            <a:off x="4187294" y="345520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6" name="Retângulo 15">
            <a:extLst>
              <a:ext uri="{FF2B5EF4-FFF2-40B4-BE49-F238E27FC236}">
                <a16:creationId xmlns:a16="http://schemas.microsoft.com/office/drawing/2014/main" id="{0811BBEF-4A36-8278-D818-B030A6DD0C0B}"/>
              </a:ext>
            </a:extLst>
          </p:cNvPr>
          <p:cNvSpPr/>
          <p:nvPr/>
        </p:nvSpPr>
        <p:spPr>
          <a:xfrm>
            <a:off x="4187294" y="392554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7" name="Google Shape;558;p19">
            <a:extLst>
              <a:ext uri="{FF2B5EF4-FFF2-40B4-BE49-F238E27FC236}">
                <a16:creationId xmlns:a16="http://schemas.microsoft.com/office/drawing/2014/main" id="{C0EBBA48-8826-9DCA-EE18-64BF6C6330BF}"/>
              </a:ext>
            </a:extLst>
          </p:cNvPr>
          <p:cNvSpPr txBox="1">
            <a:spLocks noGrp="1"/>
          </p:cNvSpPr>
          <p:nvPr/>
        </p:nvSpPr>
        <p:spPr>
          <a:xfrm>
            <a:off x="946384" y="1207221"/>
            <a:ext cx="5839068" cy="5986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b="1" dirty="0">
                <a:solidFill>
                  <a:srgbClr val="80359B"/>
                </a:solidFill>
                <a:latin typeface="Miriam Libre" panose="00000500000000000000" pitchFamily="2" charset="-79"/>
                <a:cs typeface="Miriam Libre" panose="00000500000000000000" pitchFamily="2" charset="-79"/>
              </a:rPr>
              <a:t>Propõe 10 áreas de conhecimento básicas</a:t>
            </a:r>
          </a:p>
          <a:p>
            <a:pPr marL="0" lvl="0" indent="0" algn="just">
              <a:buClr>
                <a:schemeClr val="dk1"/>
              </a:buClr>
              <a:buSzPts val="1100"/>
              <a:buNone/>
            </a:pPr>
            <a:endParaRPr lang="pt-BR" sz="1700" b="1" dirty="0">
              <a:solidFill>
                <a:srgbClr val="80359B"/>
              </a:solidFill>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931947527"/>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AEA73E9F-6FD9-7F4D-A689-BE24DB6D91A0}"/>
              </a:ext>
            </a:extLst>
          </p:cNvPr>
          <p:cNvSpPr txBox="1">
            <a:spLocks noGrp="1"/>
          </p:cNvSpPr>
          <p:nvPr/>
        </p:nvSpPr>
        <p:spPr>
          <a:xfrm>
            <a:off x="1280950" y="1837536"/>
            <a:ext cx="5377025" cy="25114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Prática Profissional de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Economia na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Fundamentos de Computação</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Fundamentos de Matemática</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Fundamentos de Engenharia</a:t>
            </a: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4" name="Retângulo 3">
            <a:extLst>
              <a:ext uri="{FF2B5EF4-FFF2-40B4-BE49-F238E27FC236}">
                <a16:creationId xmlns:a16="http://schemas.microsoft.com/office/drawing/2014/main" id="{0904746E-8E98-6D0A-198E-7E0648EC33A5}"/>
              </a:ext>
            </a:extLst>
          </p:cNvPr>
          <p:cNvSpPr/>
          <p:nvPr/>
        </p:nvSpPr>
        <p:spPr>
          <a:xfrm>
            <a:off x="946384" y="207248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5" name="Retângulo 4">
            <a:extLst>
              <a:ext uri="{FF2B5EF4-FFF2-40B4-BE49-F238E27FC236}">
                <a16:creationId xmlns:a16="http://schemas.microsoft.com/office/drawing/2014/main" id="{8D8130A4-53AF-79F4-46E6-0859A8248D02}"/>
              </a:ext>
            </a:extLst>
          </p:cNvPr>
          <p:cNvSpPr/>
          <p:nvPr/>
        </p:nvSpPr>
        <p:spPr>
          <a:xfrm>
            <a:off x="946384" y="253339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7" name="Retângulo 6">
            <a:extLst>
              <a:ext uri="{FF2B5EF4-FFF2-40B4-BE49-F238E27FC236}">
                <a16:creationId xmlns:a16="http://schemas.microsoft.com/office/drawing/2014/main" id="{4FC9B9CE-7CF3-6AEE-CAC9-A8FCF31CA16E}"/>
              </a:ext>
            </a:extLst>
          </p:cNvPr>
          <p:cNvSpPr/>
          <p:nvPr/>
        </p:nvSpPr>
        <p:spPr>
          <a:xfrm>
            <a:off x="946384" y="299429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9" name="Retângulo 8">
            <a:extLst>
              <a:ext uri="{FF2B5EF4-FFF2-40B4-BE49-F238E27FC236}">
                <a16:creationId xmlns:a16="http://schemas.microsoft.com/office/drawing/2014/main" id="{C00CE799-4CE5-064A-1EDD-B81B453D6737}"/>
              </a:ext>
            </a:extLst>
          </p:cNvPr>
          <p:cNvSpPr/>
          <p:nvPr/>
        </p:nvSpPr>
        <p:spPr>
          <a:xfrm>
            <a:off x="946384" y="345520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0" name="Retângulo 9">
            <a:extLst>
              <a:ext uri="{FF2B5EF4-FFF2-40B4-BE49-F238E27FC236}">
                <a16:creationId xmlns:a16="http://schemas.microsoft.com/office/drawing/2014/main" id="{55B970C9-CE18-3575-E054-5D7F763C5670}"/>
              </a:ext>
            </a:extLst>
          </p:cNvPr>
          <p:cNvSpPr/>
          <p:nvPr/>
        </p:nvSpPr>
        <p:spPr>
          <a:xfrm>
            <a:off x="946384" y="392554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7" name="Google Shape;558;p19">
            <a:extLst>
              <a:ext uri="{FF2B5EF4-FFF2-40B4-BE49-F238E27FC236}">
                <a16:creationId xmlns:a16="http://schemas.microsoft.com/office/drawing/2014/main" id="{4FABE67F-B7CF-2AC4-B273-78EE54D15CB4}"/>
              </a:ext>
            </a:extLst>
          </p:cNvPr>
          <p:cNvSpPr txBox="1">
            <a:spLocks noGrp="1"/>
          </p:cNvSpPr>
          <p:nvPr/>
        </p:nvSpPr>
        <p:spPr>
          <a:xfrm>
            <a:off x="946384" y="1207221"/>
            <a:ext cx="5839068" cy="5986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b="1" dirty="0">
                <a:solidFill>
                  <a:srgbClr val="80359B"/>
                </a:solidFill>
                <a:latin typeface="Miriam Libre" panose="00000500000000000000" pitchFamily="2" charset="-79"/>
                <a:cs typeface="Miriam Libre" panose="00000500000000000000" pitchFamily="2" charset="-79"/>
              </a:rPr>
              <a:t>Outras 5 áreas adicionadas posteriormente (2014)</a:t>
            </a:r>
          </a:p>
          <a:p>
            <a:pPr marL="0" lvl="0" indent="0" algn="just">
              <a:buClr>
                <a:schemeClr val="dk1"/>
              </a:buClr>
              <a:buSzPts val="1100"/>
              <a:buNone/>
            </a:pPr>
            <a:endParaRPr lang="pt-BR" sz="1700" b="1" dirty="0">
              <a:solidFill>
                <a:srgbClr val="80359B"/>
              </a:solidFill>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4088690264"/>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agem 10">
            <a:extLst>
              <a:ext uri="{FF2B5EF4-FFF2-40B4-BE49-F238E27FC236}">
                <a16:creationId xmlns:a16="http://schemas.microsoft.com/office/drawing/2014/main" id="{9EC14002-9995-3DA0-9041-CFB4EFE49E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6000"/>
                    </a14:imgEffect>
                    <a14:imgEffect>
                      <a14:brightnessContrast bright="18000"/>
                    </a14:imgEffect>
                  </a14:imgLayer>
                </a14:imgProps>
              </a:ext>
            </a:extLst>
          </a:blip>
          <a:stretch>
            <a:fillRect/>
          </a:stretch>
        </p:blipFill>
        <p:spPr>
          <a:xfrm>
            <a:off x="1344003" y="1544628"/>
            <a:ext cx="6413130" cy="3020227"/>
          </a:xfrm>
          <a:prstGeom prst="rect">
            <a:avLst/>
          </a:prstGeom>
        </p:spPr>
      </p:pic>
    </p:spTree>
    <p:extLst>
      <p:ext uri="{BB962C8B-B14F-4D97-AF65-F5344CB8AC3E}">
        <p14:creationId xmlns:p14="http://schemas.microsoft.com/office/powerpoint/2010/main" val="2820369364"/>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grpSp>
        <p:nvGrpSpPr>
          <p:cNvPr id="8" name="Google Shape;394;p38">
            <a:extLst>
              <a:ext uri="{FF2B5EF4-FFF2-40B4-BE49-F238E27FC236}">
                <a16:creationId xmlns:a16="http://schemas.microsoft.com/office/drawing/2014/main" id="{7C6B9DD7-6FC4-4995-8FB8-B38812FF3AC3}"/>
              </a:ext>
            </a:extLst>
          </p:cNvPr>
          <p:cNvGrpSpPr/>
          <p:nvPr/>
        </p:nvGrpSpPr>
        <p:grpSpPr>
          <a:xfrm>
            <a:off x="8064700" y="406854"/>
            <a:ext cx="583656" cy="738145"/>
            <a:chOff x="584925" y="238125"/>
            <a:chExt cx="415200" cy="525100"/>
          </a:xfrm>
          <a:solidFill>
            <a:schemeClr val="bg1"/>
          </a:solidFill>
        </p:grpSpPr>
        <p:sp>
          <p:nvSpPr>
            <p:cNvPr id="9" name="Google Shape;395;p38">
              <a:extLst>
                <a:ext uri="{FF2B5EF4-FFF2-40B4-BE49-F238E27FC236}">
                  <a16:creationId xmlns:a16="http://schemas.microsoft.com/office/drawing/2014/main" id="{BB718AFA-160C-445C-9ED6-B3DDE8DBE980}"/>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96;p38">
              <a:extLst>
                <a:ext uri="{FF2B5EF4-FFF2-40B4-BE49-F238E27FC236}">
                  <a16:creationId xmlns:a16="http://schemas.microsoft.com/office/drawing/2014/main" id="{27375385-BD8C-4218-BBFC-9863F2081BCC}"/>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97;p38">
              <a:extLst>
                <a:ext uri="{FF2B5EF4-FFF2-40B4-BE49-F238E27FC236}">
                  <a16:creationId xmlns:a16="http://schemas.microsoft.com/office/drawing/2014/main" id="{CA59BF29-FB1B-4B6B-848B-ECD39059AF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398;p38">
              <a:extLst>
                <a:ext uri="{FF2B5EF4-FFF2-40B4-BE49-F238E27FC236}">
                  <a16:creationId xmlns:a16="http://schemas.microsoft.com/office/drawing/2014/main" id="{A6DCF088-A50E-4FC2-986E-2546DE6E572E}"/>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99;p38">
              <a:extLst>
                <a:ext uri="{FF2B5EF4-FFF2-40B4-BE49-F238E27FC236}">
                  <a16:creationId xmlns:a16="http://schemas.microsoft.com/office/drawing/2014/main" id="{4030A827-1C8E-4653-B161-5957D8FF2F4C}"/>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400;p38">
              <a:extLst>
                <a:ext uri="{FF2B5EF4-FFF2-40B4-BE49-F238E27FC236}">
                  <a16:creationId xmlns:a16="http://schemas.microsoft.com/office/drawing/2014/main" id="{058BFF1D-AF51-4EDF-A7C3-0008FD594B98}"/>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Google Shape;3836;p13">
            <a:extLst>
              <a:ext uri="{FF2B5EF4-FFF2-40B4-BE49-F238E27FC236}">
                <a16:creationId xmlns:a16="http://schemas.microsoft.com/office/drawing/2014/main" id="{E5574DEE-B314-4CD4-8048-BC0DEE2ED5FA}"/>
              </a:ext>
            </a:extLst>
          </p:cNvPr>
          <p:cNvSpPr txBox="1">
            <a:spLocks/>
          </p:cNvSpPr>
          <p:nvPr/>
        </p:nvSpPr>
        <p:spPr>
          <a:xfrm>
            <a:off x="876299" y="1339735"/>
            <a:ext cx="6769749" cy="2851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Miriam Libre" panose="00000500000000000000" pitchFamily="2" charset="-79"/>
              <a:cs typeface="Miriam Libre" panose="00000500000000000000" pitchFamily="2" charset="-79"/>
              <a:sym typeface="Dosis ExtraLight"/>
            </a:endParaRP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5400" b="0" i="0" u="none" strike="noStrike" kern="0" cap="none" spc="0" normalizeH="0" baseline="0" noProof="0" dirty="0">
                <a:ln>
                  <a:noFill/>
                </a:ln>
                <a:solidFill>
                  <a:schemeClr val="bg1"/>
                </a:solidFill>
                <a:effectLst/>
                <a:uLnTx/>
                <a:uFillTx/>
                <a:latin typeface="Miriam Libre" panose="00000500000000000000" pitchFamily="2" charset="-79"/>
                <a:cs typeface="Miriam Libre" panose="00000500000000000000" pitchFamily="2" charset="-79"/>
                <a:sym typeface="Dosis ExtraLight"/>
              </a:rPr>
              <a:t>Aula 2 </a:t>
            </a:r>
            <a:endParaRPr lang="pt-BR" sz="2400" dirty="0">
              <a:solidFill>
                <a:schemeClr val="bg1"/>
              </a:solidFill>
              <a:latin typeface="Miriam Libre" panose="00000500000000000000" pitchFamily="2" charset="-79"/>
              <a:cs typeface="Miriam Libre" panose="00000500000000000000" pitchFamily="2" charset="-79"/>
            </a:endParaRP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0" i="0" u="none" strike="noStrike" kern="0" cap="none" spc="0" normalizeH="0" baseline="0" noProof="0" dirty="0">
                <a:ln>
                  <a:noFill/>
                </a:ln>
                <a:solidFill>
                  <a:srgbClr val="ABE852"/>
                </a:solidFill>
                <a:effectLst/>
                <a:uLnTx/>
                <a:uFillTx/>
                <a:latin typeface="Miriam Libre" panose="00000500000000000000" pitchFamily="2" charset="-79"/>
                <a:cs typeface="Miriam Libre" panose="00000500000000000000" pitchFamily="2" charset="-79"/>
                <a:sym typeface="Dosis ExtraLight"/>
              </a:rPr>
              <a:t>Introdução à Modelagem de Sistemas</a:t>
            </a: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lang="pt-BR" sz="2400" dirty="0">
              <a:solidFill>
                <a:srgbClr val="ABE852"/>
              </a:solidFill>
              <a:latin typeface="Miriam Libre" panose="00000500000000000000" pitchFamily="2" charset="-79"/>
              <a:cs typeface="Miriam Libre" panose="00000500000000000000" pitchFamily="2" charset="-79"/>
            </a:endParaRP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0" i="0" u="none" strike="noStrike" kern="0" cap="none" spc="0" normalizeH="0" baseline="0" noProof="0" dirty="0">
                <a:ln>
                  <a:noFill/>
                </a:ln>
                <a:solidFill>
                  <a:schemeClr val="bg1"/>
                </a:solidFill>
                <a:effectLst/>
                <a:uLnTx/>
                <a:uFillTx/>
                <a:latin typeface="Miriam Libre" panose="00000500000000000000" pitchFamily="2" charset="-79"/>
                <a:cs typeface="Miriam Libre" panose="00000500000000000000" pitchFamily="2" charset="-79"/>
                <a:sym typeface="Dosis ExtraLight"/>
              </a:rPr>
              <a:t>- Engenharia de Software</a:t>
            </a: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lang="pt-BR" sz="2400" dirty="0">
                <a:solidFill>
                  <a:schemeClr val="bg1"/>
                </a:solidFill>
                <a:latin typeface="Miriam Libre" panose="00000500000000000000" pitchFamily="2" charset="-79"/>
                <a:cs typeface="Miriam Libre" panose="00000500000000000000" pitchFamily="2" charset="-79"/>
              </a:rPr>
              <a:t>- Software</a:t>
            </a:r>
            <a:endParaRPr kumimoji="0" lang="pt-BR" sz="2400" b="0" i="0" u="none" strike="noStrike" kern="0" cap="none" spc="0" normalizeH="0" baseline="0" noProof="0" dirty="0">
              <a:ln>
                <a:noFill/>
              </a:ln>
              <a:solidFill>
                <a:schemeClr val="bg1"/>
              </a:solidFill>
              <a:effectLst/>
              <a:uLnTx/>
              <a:uFillTx/>
              <a:latin typeface="Miriam Libre" panose="00000500000000000000" pitchFamily="2" charset="-79"/>
              <a:cs typeface="Miriam Libre" panose="00000500000000000000" pitchFamily="2" charset="-79"/>
              <a:sym typeface="Dosis ExtraLight"/>
            </a:endParaRP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Tree>
    <p:extLst>
      <p:ext uri="{BB962C8B-B14F-4D97-AF65-F5344CB8AC3E}">
        <p14:creationId xmlns:p14="http://schemas.microsoft.com/office/powerpoint/2010/main" val="3779169119"/>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6" name="CaixaDeTexto 5">
            <a:extLst>
              <a:ext uri="{FF2B5EF4-FFF2-40B4-BE49-F238E27FC236}">
                <a16:creationId xmlns:a16="http://schemas.microsoft.com/office/drawing/2014/main" id="{6CA72BEE-943C-4A96-A6F9-C5D8AF4E60E4}"/>
              </a:ext>
            </a:extLst>
          </p:cNvPr>
          <p:cNvSpPr txBox="1"/>
          <p:nvPr/>
        </p:nvSpPr>
        <p:spPr>
          <a:xfrm>
            <a:off x="1021080" y="1428406"/>
            <a:ext cx="7470789" cy="3600986"/>
          </a:xfrm>
          <a:prstGeom prst="rect">
            <a:avLst/>
          </a:prstGeom>
          <a:noFill/>
        </p:spPr>
        <p:txBody>
          <a:bodyPr wrap="square">
            <a:spAutoFit/>
          </a:bodyPr>
          <a:lstStyle/>
          <a:p>
            <a:pPr marL="76200" indent="0">
              <a:buNone/>
            </a:pPr>
            <a:r>
              <a:rPr lang="pt-BR" sz="1100" dirty="0">
                <a:solidFill>
                  <a:schemeClr val="bg1"/>
                </a:solidFill>
                <a:latin typeface="Miriam Libre" panose="00000500000000000000" pitchFamily="2" charset="-79"/>
                <a:cs typeface="Miriam Libre" panose="00000500000000000000" pitchFamily="2" charset="-79"/>
              </a:rPr>
              <a:t>a) Uma empresa que quer criar uma plataforma para oferecer seus produtos pelo mundo, em múltiplos idiomas, 24 horas por dia e 7 dias da semana.</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b) Um governo municipal que quer simplificar o controle dos estacionamentos da cidade, oferecendo com maior dinamismo um sistema de pagamento e monitoramento dessas vagas.</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c) Um hospital regional que quer, a partir de um sistema, verificar quais as tendências ao longo dos anos de determinadas demandas de atendimento, para definir seu quadro de profissionais de saúde bem como suas escalas de trabalho.</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d) Uma rede escolar que deseja criar jogos educacionais para aumentar o interesse de alunos de uma determinada faixa etária e relativo a alguns temas formativos.</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e) Uma pizzaria deseja controlar melhor o atendimento aos clientes para de alguma forma evitar filas e entregar os pedidos nas mesas com agilidade.</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f) Uma empresa de coleta de lixo eletrônico e descartes, pretende aumentar o alcance e volume de coletas, com o intuito de gerar uma maior receita e contribuir com o descarte correto.</a:t>
            </a: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kumimoji="0" lang="pt-BR" sz="1000" b="0" i="0" u="none" strike="noStrike" kern="0" cap="none" spc="0" normalizeH="0" baseline="0" noProof="0" dirty="0">
              <a:ln>
                <a:noFill/>
              </a:ln>
              <a:solidFill>
                <a:schemeClr val="bg1"/>
              </a:solidFill>
              <a:effectLst/>
              <a:uLnTx/>
              <a:uFillTx/>
              <a:latin typeface="Quantico" panose="020B0604020202020204" charset="0"/>
              <a:sym typeface="Arial"/>
            </a:endParaRPr>
          </a:p>
        </p:txBody>
      </p:sp>
      <p:sp>
        <p:nvSpPr>
          <p:cNvPr id="2" name="Google Shape;280;p19">
            <a:extLst>
              <a:ext uri="{FF2B5EF4-FFF2-40B4-BE49-F238E27FC236}">
                <a16:creationId xmlns:a16="http://schemas.microsoft.com/office/drawing/2014/main" id="{B02D0230-C8CF-69AC-8100-3FF13E917FE1}"/>
              </a:ext>
            </a:extLst>
          </p:cNvPr>
          <p:cNvSpPr txBox="1">
            <a:spLocks/>
          </p:cNvSpPr>
          <p:nvPr/>
        </p:nvSpPr>
        <p:spPr>
          <a:xfrm>
            <a:off x="1122226" y="727958"/>
            <a:ext cx="5004254" cy="671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marL="0" marR="0" lvl="0" indent="0" algn="l" defTabSz="914400" rtl="0" eaLnBrk="1" fontAlgn="auto" latinLnBrk="0" hangingPunct="1">
              <a:lnSpc>
                <a:spcPct val="100000"/>
              </a:lnSpc>
              <a:spcBef>
                <a:spcPts val="0"/>
              </a:spcBef>
              <a:spcAft>
                <a:spcPts val="0"/>
              </a:spcAft>
              <a:buClr>
                <a:srgbClr val="A5B0FE"/>
              </a:buClr>
              <a:buSzPts val="3000"/>
              <a:buFont typeface="Miriam Libre"/>
              <a:buNone/>
              <a:tabLst/>
              <a:defRPr/>
            </a:pPr>
            <a:r>
              <a:rPr kumimoji="0" lang="pt-BR" sz="2800" b="1" i="0" u="none" strike="noStrike" kern="0" cap="none" spc="0" normalizeH="0" baseline="0" noProof="0" dirty="0">
                <a:ln>
                  <a:noFill/>
                </a:ln>
                <a:solidFill>
                  <a:srgbClr val="ABE852"/>
                </a:solidFill>
                <a:effectLst/>
                <a:uLnTx/>
                <a:uFillTx/>
                <a:latin typeface="Miriam Libre"/>
                <a:cs typeface="Miriam Libre"/>
                <a:sym typeface="Miriam Libre"/>
              </a:rPr>
              <a:t>Atividade </a:t>
            </a:r>
            <a:r>
              <a:rPr kumimoji="0" lang="pt-BR" sz="2000" i="0" u="none" strike="noStrike" kern="0" cap="none" spc="0" normalizeH="0" baseline="0" noProof="0" dirty="0">
                <a:ln>
                  <a:noFill/>
                </a:ln>
                <a:solidFill>
                  <a:srgbClr val="ABE852"/>
                </a:solidFill>
                <a:effectLst/>
                <a:uLnTx/>
                <a:uFillTx/>
                <a:latin typeface="Miriam Libre"/>
                <a:cs typeface="Miriam Libre"/>
                <a:sym typeface="Miriam Libre"/>
              </a:rPr>
              <a:t>(Proposta de Software)</a:t>
            </a:r>
          </a:p>
        </p:txBody>
      </p:sp>
    </p:spTree>
    <p:extLst>
      <p:ext uri="{BB962C8B-B14F-4D97-AF65-F5344CB8AC3E}">
        <p14:creationId xmlns:p14="http://schemas.microsoft.com/office/powerpoint/2010/main" val="4186934425"/>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5" name="Google Shape;280;p19">
            <a:extLst>
              <a:ext uri="{FF2B5EF4-FFF2-40B4-BE49-F238E27FC236}">
                <a16:creationId xmlns:a16="http://schemas.microsoft.com/office/drawing/2014/main" id="{DEFAFE3F-4A60-4D38-8E7D-4BC62FF1792F}"/>
              </a:ext>
            </a:extLst>
          </p:cNvPr>
          <p:cNvSpPr txBox="1">
            <a:spLocks/>
          </p:cNvSpPr>
          <p:nvPr/>
        </p:nvSpPr>
        <p:spPr>
          <a:xfrm>
            <a:off x="1122226" y="727958"/>
            <a:ext cx="5004254" cy="671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marL="0" marR="0" lvl="0" indent="0" algn="l" defTabSz="914400" rtl="0" eaLnBrk="1" fontAlgn="auto" latinLnBrk="0" hangingPunct="1">
              <a:lnSpc>
                <a:spcPct val="100000"/>
              </a:lnSpc>
              <a:spcBef>
                <a:spcPts val="0"/>
              </a:spcBef>
              <a:spcAft>
                <a:spcPts val="0"/>
              </a:spcAft>
              <a:buClr>
                <a:srgbClr val="A5B0FE"/>
              </a:buClr>
              <a:buSzPts val="3000"/>
              <a:buFont typeface="Miriam Libre"/>
              <a:buNone/>
              <a:tabLst/>
              <a:defRPr/>
            </a:pPr>
            <a:r>
              <a:rPr kumimoji="0" lang="pt-BR" sz="2800" b="1" i="0" u="none" strike="noStrike" kern="0" cap="none" spc="0" normalizeH="0" baseline="0" noProof="0" dirty="0">
                <a:ln>
                  <a:noFill/>
                </a:ln>
                <a:solidFill>
                  <a:srgbClr val="ABE852"/>
                </a:solidFill>
                <a:effectLst/>
                <a:uLnTx/>
                <a:uFillTx/>
                <a:latin typeface="Miriam Libre"/>
                <a:cs typeface="Miriam Libre"/>
                <a:sym typeface="Miriam Libre"/>
              </a:rPr>
              <a:t>Atividade </a:t>
            </a:r>
            <a:r>
              <a:rPr kumimoji="0" lang="pt-BR" sz="2000" i="0" u="none" strike="noStrike" kern="0" cap="none" spc="0" normalizeH="0" baseline="0" noProof="0" dirty="0">
                <a:ln>
                  <a:noFill/>
                </a:ln>
                <a:solidFill>
                  <a:srgbClr val="ABE852"/>
                </a:solidFill>
                <a:effectLst/>
                <a:uLnTx/>
                <a:uFillTx/>
                <a:latin typeface="Miriam Libre"/>
                <a:cs typeface="Miriam Libre"/>
                <a:sym typeface="Miriam Libre"/>
              </a:rPr>
              <a:t>(Proposta de Software)</a:t>
            </a:r>
          </a:p>
        </p:txBody>
      </p:sp>
      <p:sp>
        <p:nvSpPr>
          <p:cNvPr id="6" name="CaixaDeTexto 5">
            <a:extLst>
              <a:ext uri="{FF2B5EF4-FFF2-40B4-BE49-F238E27FC236}">
                <a16:creationId xmlns:a16="http://schemas.microsoft.com/office/drawing/2014/main" id="{6CA72BEE-943C-4A96-A6F9-C5D8AF4E60E4}"/>
              </a:ext>
            </a:extLst>
          </p:cNvPr>
          <p:cNvSpPr txBox="1"/>
          <p:nvPr/>
        </p:nvSpPr>
        <p:spPr>
          <a:xfrm>
            <a:off x="1021080" y="1599855"/>
            <a:ext cx="7470789" cy="2616101"/>
          </a:xfrm>
          <a:prstGeom prst="rect">
            <a:avLst/>
          </a:prstGeom>
          <a:noFill/>
        </p:spPr>
        <p:txBody>
          <a:bodyPr wrap="square">
            <a:spAutoFit/>
          </a:bodyPr>
          <a:lstStyle/>
          <a:p>
            <a:pPr marL="76200" indent="0">
              <a:buNone/>
            </a:pPr>
            <a:r>
              <a:rPr lang="pt-BR" sz="1600" dirty="0">
                <a:solidFill>
                  <a:schemeClr val="bg1"/>
                </a:solidFill>
                <a:latin typeface="Miriam Libre" panose="00000500000000000000" pitchFamily="2" charset="-79"/>
                <a:cs typeface="Miriam Libre" panose="00000500000000000000" pitchFamily="2" charset="-79"/>
              </a:rPr>
              <a:t>APRESENTAR A SOLUÇÃO PARA O PROBLEMA</a:t>
            </a:r>
          </a:p>
          <a:p>
            <a:pPr marL="76200" indent="0">
              <a:buNone/>
            </a:pPr>
            <a:endParaRPr lang="pt-BR" sz="1600" dirty="0">
              <a:solidFill>
                <a:schemeClr val="bg1"/>
              </a:solidFill>
              <a:latin typeface="Miriam Libre" panose="00000500000000000000" pitchFamily="2" charset="-79"/>
              <a:cs typeface="Miriam Libre" panose="00000500000000000000" pitchFamily="2" charset="-79"/>
            </a:endParaRPr>
          </a:p>
          <a:p>
            <a:pPr marL="76200" indent="0">
              <a:buNone/>
            </a:pPr>
            <a:r>
              <a:rPr lang="pt-BR" sz="1600" dirty="0">
                <a:solidFill>
                  <a:schemeClr val="bg1"/>
                </a:solidFill>
                <a:latin typeface="Miriam Libre" panose="00000500000000000000" pitchFamily="2" charset="-79"/>
                <a:cs typeface="Miriam Libre" panose="00000500000000000000" pitchFamily="2" charset="-79"/>
              </a:rPr>
              <a:t>- Como seria o software / aplicação / plataforma?</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Como funcionaria de uma forma geral?</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Quais tecnologias ou ferramentas seriam utilizadas?</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Quais as funcionalidades seriam implementadas?</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Em quais dispositivos funcionaria? </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Quantos dispositivos seriam necessários?</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Quem acessaria os dispositivos e de onde seriam acessados?</a:t>
            </a: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kumimoji="0" lang="pt-BR" sz="1000" b="0" i="0" u="none" strike="noStrike" kern="0" cap="none" spc="0" normalizeH="0" baseline="0" noProof="0" dirty="0">
              <a:ln>
                <a:noFill/>
              </a:ln>
              <a:solidFill>
                <a:schemeClr val="bg1"/>
              </a:solidFill>
              <a:effectLst/>
              <a:uLnTx/>
              <a:uFillTx/>
              <a:latin typeface="Quantico" panose="020B0604020202020204" charset="0"/>
              <a:sym typeface="Arial"/>
            </a:endParaRPr>
          </a:p>
        </p:txBody>
      </p:sp>
    </p:spTree>
    <p:extLst>
      <p:ext uri="{BB962C8B-B14F-4D97-AF65-F5344CB8AC3E}">
        <p14:creationId xmlns:p14="http://schemas.microsoft.com/office/powerpoint/2010/main" val="3546249241"/>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1" name="Retângulo 10">
            <a:extLst>
              <a:ext uri="{FF2B5EF4-FFF2-40B4-BE49-F238E27FC236}">
                <a16:creationId xmlns:a16="http://schemas.microsoft.com/office/drawing/2014/main" id="{6121B304-9531-46B9-8723-2A027D9D9A31}"/>
              </a:ext>
            </a:extLst>
          </p:cNvPr>
          <p:cNvSpPr/>
          <p:nvPr/>
        </p:nvSpPr>
        <p:spPr>
          <a:xfrm>
            <a:off x="0" y="0"/>
            <a:ext cx="2407920" cy="514350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pic>
        <p:nvPicPr>
          <p:cNvPr id="7" name="Imagem 6">
            <a:extLst>
              <a:ext uri="{FF2B5EF4-FFF2-40B4-BE49-F238E27FC236}">
                <a16:creationId xmlns:a16="http://schemas.microsoft.com/office/drawing/2014/main" id="{5FCA0193-BF79-426C-AB34-929E1AAABA58}"/>
              </a:ext>
            </a:extLst>
          </p:cNvPr>
          <p:cNvPicPr>
            <a:picLocks noChangeAspect="1"/>
          </p:cNvPicPr>
          <p:nvPr/>
        </p:nvPicPr>
        <p:blipFill>
          <a:blip r:embed="rId2"/>
          <a:stretch>
            <a:fillRect/>
          </a:stretch>
        </p:blipFill>
        <p:spPr>
          <a:xfrm rot="3921362">
            <a:off x="6071836" y="577649"/>
            <a:ext cx="2332962" cy="1918777"/>
          </a:xfrm>
          <a:prstGeom prst="rect">
            <a:avLst/>
          </a:prstGeom>
        </p:spPr>
      </p:pic>
      <p:sp>
        <p:nvSpPr>
          <p:cNvPr id="8" name="Google Shape;3851;p15">
            <a:extLst>
              <a:ext uri="{FF2B5EF4-FFF2-40B4-BE49-F238E27FC236}">
                <a16:creationId xmlns:a16="http://schemas.microsoft.com/office/drawing/2014/main" id="{380316E4-86E2-423E-9828-5CD343152618}"/>
              </a:ext>
            </a:extLst>
          </p:cNvPr>
          <p:cNvSpPr txBox="1">
            <a:spLocks/>
          </p:cNvSpPr>
          <p:nvPr/>
        </p:nvSpPr>
        <p:spPr>
          <a:xfrm>
            <a:off x="3200400" y="2866234"/>
            <a:ext cx="4581068" cy="1412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marR="0" lvl="0" indent="0" algn="ctr" defTabSz="914400" rtl="0" eaLnBrk="1" fontAlgn="auto" latinLnBrk="0" hangingPunct="1">
              <a:lnSpc>
                <a:spcPct val="100000"/>
              </a:lnSpc>
              <a:spcBef>
                <a:spcPts val="600"/>
              </a:spcBef>
              <a:spcAft>
                <a:spcPts val="0"/>
              </a:spcAft>
              <a:buClr>
                <a:srgbClr val="A5B0FE"/>
              </a:buClr>
              <a:buSzPts val="2400"/>
              <a:buFont typeface="Barlow Light"/>
              <a:buNone/>
              <a:tabLst/>
              <a:defRPr/>
            </a:pP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Falha</a:t>
            </a:r>
            <a:r>
              <a:rPr lang="en-US" sz="3600" b="1" dirty="0">
                <a:solidFill>
                  <a:srgbClr val="000000"/>
                </a:solidFill>
                <a:latin typeface="Miriam Libre" panose="00000500000000000000" pitchFamily="2" charset="-79"/>
                <a:ea typeface="Titillium Web"/>
                <a:cs typeface="Miriam Libre" panose="00000500000000000000" pitchFamily="2" charset="-79"/>
                <a:sym typeface="Titillium Web"/>
              </a:rPr>
              <a:t>s de </a:t>
            </a: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Software</a:t>
            </a:r>
          </a:p>
        </p:txBody>
      </p:sp>
    </p:spTree>
    <p:extLst>
      <p:ext uri="{BB962C8B-B14F-4D97-AF65-F5344CB8AC3E}">
        <p14:creationId xmlns:p14="http://schemas.microsoft.com/office/powerpoint/2010/main" val="3201778322"/>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242;p42">
            <a:extLst>
              <a:ext uri="{FF2B5EF4-FFF2-40B4-BE49-F238E27FC236}">
                <a16:creationId xmlns:a16="http://schemas.microsoft.com/office/drawing/2014/main" id="{ED532A66-BBE6-0B3B-84FE-16F8EC3B2761}"/>
              </a:ext>
            </a:extLst>
          </p:cNvPr>
          <p:cNvPicPr preferRelativeResize="0"/>
          <p:nvPr/>
        </p:nvPicPr>
        <p:blipFill>
          <a:blip r:embed="rId2">
            <a:alphaModFix/>
          </a:blip>
          <a:stretch>
            <a:fillRect/>
          </a:stretch>
        </p:blipFill>
        <p:spPr>
          <a:xfrm>
            <a:off x="4692939" y="1513383"/>
            <a:ext cx="3604977" cy="2190366"/>
          </a:xfrm>
          <a:prstGeom prst="rect">
            <a:avLst/>
          </a:prstGeom>
          <a:noFill/>
          <a:ln>
            <a:noFill/>
          </a:ln>
        </p:spPr>
      </p:pic>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846084"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just">
              <a:buNone/>
            </a:pPr>
            <a:r>
              <a:rPr lang="pt-BR" sz="1600" i="0" u="none" strike="noStrike" baseline="0" dirty="0">
                <a:solidFill>
                  <a:schemeClr val="tx1"/>
                </a:solidFill>
                <a:latin typeface="Miriam Libre" panose="00000500000000000000" pitchFamily="2" charset="-79"/>
                <a:cs typeface="Miriam Libre" panose="00000500000000000000" pitchFamily="2" charset="-79"/>
              </a:rPr>
              <a:t>Por conta da falha de um sistema de alarme, em 2003, os Estados Unidos enfrentaram o seu maior apagão, conhecido como “The Great Northeast</a:t>
            </a:r>
            <a:r>
              <a:rPr lang="pt-BR" sz="1600" dirty="0">
                <a:solidFill>
                  <a:schemeClr val="tx1"/>
                </a:solidFill>
                <a:latin typeface="Miriam Libre" panose="00000500000000000000" pitchFamily="2" charset="-79"/>
                <a:cs typeface="Miriam Libre" panose="00000500000000000000" pitchFamily="2" charset="-79"/>
              </a:rPr>
              <a:t> </a:t>
            </a:r>
            <a:r>
              <a:rPr lang="pt-BR" sz="1600" i="0" u="none" strike="noStrike" baseline="0" dirty="0">
                <a:solidFill>
                  <a:schemeClr val="tx1"/>
                </a:solidFill>
                <a:latin typeface="Miriam Libre" panose="00000500000000000000" pitchFamily="2" charset="-79"/>
                <a:cs typeface="Miriam Libre" panose="00000500000000000000" pitchFamily="2" charset="-79"/>
              </a:rPr>
              <a:t>Blackout”. Devido a este incidente todo o nordeste do país ficou sem energia, lançando cerca de 50 milhões de pessoas no escuro.</a:t>
            </a:r>
            <a:endParaRPr lang="pt-BR" sz="1600" b="1" i="0" u="none" strike="noStrike" baseline="0" dirty="0">
              <a:solidFill>
                <a:srgbClr val="80359B"/>
              </a:solidFill>
              <a:latin typeface="Miriam Libre" panose="00000500000000000000" pitchFamily="2" charset="-79"/>
              <a:cs typeface="Miriam Libre" panose="00000500000000000000" pitchFamily="2" charset="-79"/>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6885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just">
              <a:buNone/>
            </a:pPr>
            <a:r>
              <a:rPr lang="pt-BR" sz="1600" i="0" u="none" strike="noStrike" baseline="0" dirty="0">
                <a:solidFill>
                  <a:schemeClr val="tx1"/>
                </a:solidFill>
                <a:latin typeface="Miriam Libre" panose="00000500000000000000" pitchFamily="2" charset="-79"/>
                <a:cs typeface="Miriam Libre" panose="00000500000000000000" pitchFamily="2" charset="-79"/>
              </a:rPr>
              <a:t>O resultado foi um total de 11 mortes relacionadas e um prejuízo de cerca de US$6 bilhões ao governo.</a:t>
            </a:r>
            <a:endParaRPr lang="pt-BR" sz="1600" b="1" i="0" u="none" strike="noStrike" baseline="0" dirty="0">
              <a:solidFill>
                <a:srgbClr val="80359B"/>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136178669"/>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4745672"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Do ano de 1985 até o ano de 1987, os hospitais dos EUA utilizavam uma máquina chamada Therac-25 para o tratamento com radiação contra o câncer. Infelizmente, este modelo apresentava um problema grave de programação no seu software.</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927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Essa falha fez com que os pacientes ficasse</a:t>
            </a:r>
            <a:r>
              <a:rPr lang="pt-BR" sz="1600" dirty="0">
                <a:solidFill>
                  <a:srgbClr val="000000"/>
                </a:solidFill>
                <a:latin typeface="Miriam Libre" panose="00000500000000000000" pitchFamily="2" charset="-79"/>
                <a:cs typeface="Miriam Libre" panose="00000500000000000000" pitchFamily="2" charset="-79"/>
              </a:rPr>
              <a:t>m expostos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a uma radiação 100 vezes maior do que a recomendada. Por conta disso, 6 pessoas acabaram falecendo.</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pic>
        <p:nvPicPr>
          <p:cNvPr id="11" name="Imagem 10">
            <a:extLst>
              <a:ext uri="{FF2B5EF4-FFF2-40B4-BE49-F238E27FC236}">
                <a16:creationId xmlns:a16="http://schemas.microsoft.com/office/drawing/2014/main" id="{358D4246-A4D4-6578-B796-02A2F8ADEC28}"/>
              </a:ext>
            </a:extLst>
          </p:cNvPr>
          <p:cNvPicPr>
            <a:picLocks noChangeAspect="1"/>
          </p:cNvPicPr>
          <p:nvPr/>
        </p:nvPicPr>
        <p:blipFill>
          <a:blip r:embed="rId2"/>
          <a:stretch>
            <a:fillRect/>
          </a:stretch>
        </p:blipFill>
        <p:spPr>
          <a:xfrm>
            <a:off x="926253" y="1513383"/>
            <a:ext cx="3604976" cy="2190366"/>
          </a:xfrm>
          <a:prstGeom prst="rect">
            <a:avLst/>
          </a:prstGeom>
        </p:spPr>
      </p:pic>
    </p:spTree>
    <p:extLst>
      <p:ext uri="{BB962C8B-B14F-4D97-AF65-F5344CB8AC3E}">
        <p14:creationId xmlns:p14="http://schemas.microsoft.com/office/powerpoint/2010/main" val="1589042825"/>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846084"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Durante a primeira Guerra do Golfo, um sistema americano de </a:t>
            </a:r>
            <a:r>
              <a:rPr lang="pt-BR" sz="1600" dirty="0">
                <a:solidFill>
                  <a:srgbClr val="000000"/>
                </a:solidFill>
                <a:latin typeface="Miriam Libre" panose="00000500000000000000" pitchFamily="2" charset="-79"/>
                <a:cs typeface="Miriam Libre" panose="00000500000000000000" pitchFamily="2" charset="-79"/>
              </a:rPr>
              <a:t>defesa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chamado Patriot</a:t>
            </a:r>
            <a:r>
              <a:rPr lang="pt-BR" sz="1600" dirty="0">
                <a:solidFill>
                  <a:srgbClr val="000000"/>
                </a:solidFill>
                <a:latin typeface="Miriam Libre" panose="00000500000000000000" pitchFamily="2" charset="-79"/>
                <a:cs typeface="Miriam Libre" panose="00000500000000000000" pitchFamily="2" charset="-79"/>
              </a:rPr>
              <a:t>,</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 na Arábia Saudita, falhou ao interceptar um míssil vindo do Iraque. O míssil destruiu </a:t>
            </a:r>
            <a:r>
              <a:rPr lang="pt-BR" sz="1600" dirty="0">
                <a:solidFill>
                  <a:srgbClr val="000000"/>
                </a:solidFill>
                <a:latin typeface="Miriam Libre" panose="00000500000000000000" pitchFamily="2" charset="-79"/>
                <a:cs typeface="Miriam Libre" panose="00000500000000000000" pitchFamily="2" charset="-79"/>
              </a:rPr>
              <a:t>inúmeros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acampamentos americanos matando 28 soldados e deixando 100 feridos.</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6885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Um erro de arredondamento no software calculou incorretamente o tempo, fazendo com que o sistema Patriot ignorasse os mísseis Scud de entrada.</a:t>
            </a:r>
          </a:p>
        </p:txBody>
      </p:sp>
      <p:pic>
        <p:nvPicPr>
          <p:cNvPr id="4" name="Imagem 3">
            <a:extLst>
              <a:ext uri="{FF2B5EF4-FFF2-40B4-BE49-F238E27FC236}">
                <a16:creationId xmlns:a16="http://schemas.microsoft.com/office/drawing/2014/main" id="{342ACD38-B78F-7915-FB74-0017F05E40A6}"/>
              </a:ext>
            </a:extLst>
          </p:cNvPr>
          <p:cNvPicPr>
            <a:picLocks noChangeAspect="1"/>
          </p:cNvPicPr>
          <p:nvPr/>
        </p:nvPicPr>
        <p:blipFill>
          <a:blip r:embed="rId2"/>
          <a:stretch>
            <a:fillRect/>
          </a:stretch>
        </p:blipFill>
        <p:spPr>
          <a:xfrm>
            <a:off x="4692938" y="1513383"/>
            <a:ext cx="3604977" cy="2183319"/>
          </a:xfrm>
          <a:prstGeom prst="rect">
            <a:avLst/>
          </a:prstGeom>
        </p:spPr>
      </p:pic>
    </p:spTree>
    <p:extLst>
      <p:ext uri="{BB962C8B-B14F-4D97-AF65-F5344CB8AC3E}">
        <p14:creationId xmlns:p14="http://schemas.microsoft.com/office/powerpoint/2010/main" val="1235975492"/>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4745672"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Empresas gastaram bilhões com programadores para corrigir essa falha nos softwares. Embora não tenha </a:t>
            </a:r>
            <a:r>
              <a:rPr lang="pt-BR" sz="1600" dirty="0">
                <a:solidFill>
                  <a:srgbClr val="000000"/>
                </a:solidFill>
                <a:latin typeface="Miriam Libre" panose="00000500000000000000" pitchFamily="2" charset="-79"/>
                <a:cs typeface="Miriam Libre" panose="00000500000000000000" pitchFamily="2" charset="-79"/>
              </a:rPr>
              <a:t>ocorrido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falha significativa, a preparação para o Bug do Milênio teve um custo significativo e impactou em todas as indústrias que usavam tecnologia.</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9603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Para economizar espaço, softwares armazenavam anos com dois dígitos, como 99 para 1999. Esses softwares também interpretavam 00 como 1900, em vez de 2000, isso supostamente bugaria os sistemas no ano de 2000.</a:t>
            </a:r>
          </a:p>
        </p:txBody>
      </p:sp>
      <p:pic>
        <p:nvPicPr>
          <p:cNvPr id="3" name="Google Shape;270;p46">
            <a:extLst>
              <a:ext uri="{FF2B5EF4-FFF2-40B4-BE49-F238E27FC236}">
                <a16:creationId xmlns:a16="http://schemas.microsoft.com/office/drawing/2014/main" id="{B4536A56-B488-4278-9928-C4A2068C0304}"/>
              </a:ext>
            </a:extLst>
          </p:cNvPr>
          <p:cNvPicPr preferRelativeResize="0"/>
          <p:nvPr/>
        </p:nvPicPr>
        <p:blipFill>
          <a:blip r:embed="rId2">
            <a:alphaModFix/>
          </a:blip>
          <a:stretch>
            <a:fillRect/>
          </a:stretch>
        </p:blipFill>
        <p:spPr>
          <a:xfrm>
            <a:off x="926252" y="1513383"/>
            <a:ext cx="3604977" cy="2190366"/>
          </a:xfrm>
          <a:prstGeom prst="rect">
            <a:avLst/>
          </a:prstGeom>
          <a:noFill/>
          <a:ln>
            <a:noFill/>
          </a:ln>
        </p:spPr>
      </p:pic>
    </p:spTree>
    <p:extLst>
      <p:ext uri="{BB962C8B-B14F-4D97-AF65-F5344CB8AC3E}">
        <p14:creationId xmlns:p14="http://schemas.microsoft.com/office/powerpoint/2010/main" val="2876544305"/>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1" name="Retângulo 10">
            <a:extLst>
              <a:ext uri="{FF2B5EF4-FFF2-40B4-BE49-F238E27FC236}">
                <a16:creationId xmlns:a16="http://schemas.microsoft.com/office/drawing/2014/main" id="{6121B304-9531-46B9-8723-2A027D9D9A31}"/>
              </a:ext>
            </a:extLst>
          </p:cNvPr>
          <p:cNvSpPr/>
          <p:nvPr/>
        </p:nvSpPr>
        <p:spPr>
          <a:xfrm>
            <a:off x="0" y="0"/>
            <a:ext cx="2407920" cy="514350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pic>
        <p:nvPicPr>
          <p:cNvPr id="7" name="Imagem 6">
            <a:extLst>
              <a:ext uri="{FF2B5EF4-FFF2-40B4-BE49-F238E27FC236}">
                <a16:creationId xmlns:a16="http://schemas.microsoft.com/office/drawing/2014/main" id="{5FCA0193-BF79-426C-AB34-929E1AAABA58}"/>
              </a:ext>
            </a:extLst>
          </p:cNvPr>
          <p:cNvPicPr>
            <a:picLocks noChangeAspect="1"/>
          </p:cNvPicPr>
          <p:nvPr/>
        </p:nvPicPr>
        <p:blipFill>
          <a:blip r:embed="rId2"/>
          <a:stretch>
            <a:fillRect/>
          </a:stretch>
        </p:blipFill>
        <p:spPr>
          <a:xfrm rot="3921362">
            <a:off x="6071836" y="577649"/>
            <a:ext cx="2332962" cy="1918777"/>
          </a:xfrm>
          <a:prstGeom prst="rect">
            <a:avLst/>
          </a:prstGeom>
        </p:spPr>
      </p:pic>
      <p:sp>
        <p:nvSpPr>
          <p:cNvPr id="8" name="Google Shape;3851;p15">
            <a:extLst>
              <a:ext uri="{FF2B5EF4-FFF2-40B4-BE49-F238E27FC236}">
                <a16:creationId xmlns:a16="http://schemas.microsoft.com/office/drawing/2014/main" id="{380316E4-86E2-423E-9828-5CD343152618}"/>
              </a:ext>
            </a:extLst>
          </p:cNvPr>
          <p:cNvSpPr txBox="1">
            <a:spLocks/>
          </p:cNvSpPr>
          <p:nvPr/>
        </p:nvSpPr>
        <p:spPr>
          <a:xfrm>
            <a:off x="3200400" y="2866234"/>
            <a:ext cx="4581068" cy="1412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marR="0" lvl="0" indent="0" algn="ctr" defTabSz="914400" rtl="0" eaLnBrk="1" fontAlgn="auto" latinLnBrk="0" hangingPunct="1">
              <a:lnSpc>
                <a:spcPct val="100000"/>
              </a:lnSpc>
              <a:spcBef>
                <a:spcPts val="600"/>
              </a:spcBef>
              <a:spcAft>
                <a:spcPts val="0"/>
              </a:spcAft>
              <a:buClr>
                <a:srgbClr val="A5B0FE"/>
              </a:buClr>
              <a:buSzPts val="2400"/>
              <a:buFont typeface="Barlow Light"/>
              <a:buNone/>
              <a:tabLst/>
              <a:defRPr/>
            </a:pP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Complexidade de Software</a:t>
            </a:r>
          </a:p>
        </p:txBody>
      </p:sp>
    </p:spTree>
    <p:extLst>
      <p:ext uri="{BB962C8B-B14F-4D97-AF65-F5344CB8AC3E}">
        <p14:creationId xmlns:p14="http://schemas.microsoft.com/office/powerpoint/2010/main" val="4186072914"/>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Complexidade de Software</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846084" y="1302175"/>
            <a:ext cx="7102634" cy="33486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Em termo de linhas de código:</a:t>
            </a:r>
          </a:p>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endParaRPr kumimoji="0" lang="pt-BR" sz="8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endParaRP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Drone militar tem cerca de 3,5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Boeing 787 tem 6,5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Google Chrome tem em torno de 6,7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Sistema Operacional Android tem 12-15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Facebook (fora o Backend) possui 62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Um carro moderno tem em torno de 100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Os serviços Google totalizam cerca de 2 bilhões.</a:t>
            </a:r>
          </a:p>
        </p:txBody>
      </p:sp>
      <p:pic>
        <p:nvPicPr>
          <p:cNvPr id="3" name="Google Shape;282;p48" descr="Resultado de imagem para android">
            <a:extLst>
              <a:ext uri="{FF2B5EF4-FFF2-40B4-BE49-F238E27FC236}">
                <a16:creationId xmlns:a16="http://schemas.microsoft.com/office/drawing/2014/main" id="{4B861B0B-E4F4-7427-FEC4-192808927C6D}"/>
              </a:ext>
            </a:extLst>
          </p:cNvPr>
          <p:cNvPicPr preferRelativeResize="0"/>
          <p:nvPr/>
        </p:nvPicPr>
        <p:blipFill>
          <a:blip r:embed="rId2">
            <a:alphaModFix/>
          </a:blip>
          <a:stretch>
            <a:fillRect/>
          </a:stretch>
        </p:blipFill>
        <p:spPr>
          <a:xfrm>
            <a:off x="5725886" y="1351030"/>
            <a:ext cx="763175" cy="763174"/>
          </a:xfrm>
          <a:prstGeom prst="rect">
            <a:avLst/>
          </a:prstGeom>
          <a:noFill/>
          <a:ln>
            <a:noFill/>
          </a:ln>
        </p:spPr>
      </p:pic>
      <p:pic>
        <p:nvPicPr>
          <p:cNvPr id="10" name="Google Shape;284;p48" descr="Resultado de imagem para facebook">
            <a:extLst>
              <a:ext uri="{FF2B5EF4-FFF2-40B4-BE49-F238E27FC236}">
                <a16:creationId xmlns:a16="http://schemas.microsoft.com/office/drawing/2014/main" id="{1FED5C95-DFD0-CADC-7E07-AE5606D8E534}"/>
              </a:ext>
            </a:extLst>
          </p:cNvPr>
          <p:cNvPicPr preferRelativeResize="0"/>
          <p:nvPr/>
        </p:nvPicPr>
        <p:blipFill>
          <a:blip r:embed="rId3">
            <a:alphaModFix/>
          </a:blip>
          <a:stretch>
            <a:fillRect/>
          </a:stretch>
        </p:blipFill>
        <p:spPr>
          <a:xfrm>
            <a:off x="6687069" y="1441675"/>
            <a:ext cx="629397" cy="629396"/>
          </a:xfrm>
          <a:prstGeom prst="rect">
            <a:avLst/>
          </a:prstGeom>
          <a:noFill/>
          <a:ln>
            <a:noFill/>
          </a:ln>
        </p:spPr>
      </p:pic>
      <p:pic>
        <p:nvPicPr>
          <p:cNvPr id="11" name="Google Shape;285;p48" descr="Resultado de imagem para google">
            <a:extLst>
              <a:ext uri="{FF2B5EF4-FFF2-40B4-BE49-F238E27FC236}">
                <a16:creationId xmlns:a16="http://schemas.microsoft.com/office/drawing/2014/main" id="{058E47F2-74B1-DEEF-6308-ADFE67B2F939}"/>
              </a:ext>
            </a:extLst>
          </p:cNvPr>
          <p:cNvPicPr preferRelativeResize="0"/>
          <p:nvPr/>
        </p:nvPicPr>
        <p:blipFill>
          <a:blip r:embed="rId4">
            <a:alphaModFix/>
          </a:blip>
          <a:stretch>
            <a:fillRect/>
          </a:stretch>
        </p:blipFill>
        <p:spPr>
          <a:xfrm>
            <a:off x="7574185" y="1438820"/>
            <a:ext cx="632252" cy="632251"/>
          </a:xfrm>
          <a:prstGeom prst="rect">
            <a:avLst/>
          </a:prstGeom>
          <a:noFill/>
          <a:ln>
            <a:noFill/>
          </a:ln>
        </p:spPr>
      </p:pic>
      <p:pic>
        <p:nvPicPr>
          <p:cNvPr id="12" name="Google Shape;287;p48" descr="Resultado de imagem para boeing 787">
            <a:extLst>
              <a:ext uri="{FF2B5EF4-FFF2-40B4-BE49-F238E27FC236}">
                <a16:creationId xmlns:a16="http://schemas.microsoft.com/office/drawing/2014/main" id="{A0B4EC0E-102A-BFDD-6EDD-D17C9C449387}"/>
              </a:ext>
            </a:extLst>
          </p:cNvPr>
          <p:cNvPicPr preferRelativeResize="0"/>
          <p:nvPr/>
        </p:nvPicPr>
        <p:blipFill>
          <a:blip r:embed="rId5">
            <a:alphaModFix/>
          </a:blip>
          <a:stretch>
            <a:fillRect/>
          </a:stretch>
        </p:blipFill>
        <p:spPr>
          <a:xfrm>
            <a:off x="6436326" y="3490385"/>
            <a:ext cx="1720070" cy="968968"/>
          </a:xfrm>
          <a:prstGeom prst="rect">
            <a:avLst/>
          </a:prstGeom>
          <a:noFill/>
          <a:ln>
            <a:noFill/>
          </a:ln>
        </p:spPr>
      </p:pic>
      <p:pic>
        <p:nvPicPr>
          <p:cNvPr id="13" name="Google Shape;288;p48">
            <a:extLst>
              <a:ext uri="{FF2B5EF4-FFF2-40B4-BE49-F238E27FC236}">
                <a16:creationId xmlns:a16="http://schemas.microsoft.com/office/drawing/2014/main" id="{F9303B0A-291A-82A3-AAA2-77A13F37D9B4}"/>
              </a:ext>
            </a:extLst>
          </p:cNvPr>
          <p:cNvPicPr preferRelativeResize="0"/>
          <p:nvPr/>
        </p:nvPicPr>
        <p:blipFill>
          <a:blip r:embed="rId6">
            <a:alphaModFix/>
          </a:blip>
          <a:stretch>
            <a:fillRect/>
          </a:stretch>
        </p:blipFill>
        <p:spPr>
          <a:xfrm>
            <a:off x="6436326" y="2260922"/>
            <a:ext cx="1720070" cy="1072287"/>
          </a:xfrm>
          <a:prstGeom prst="rect">
            <a:avLst/>
          </a:prstGeom>
          <a:noFill/>
          <a:ln>
            <a:noFill/>
          </a:ln>
        </p:spPr>
      </p:pic>
    </p:spTree>
    <p:extLst>
      <p:ext uri="{BB962C8B-B14F-4D97-AF65-F5344CB8AC3E}">
        <p14:creationId xmlns:p14="http://schemas.microsoft.com/office/powerpoint/2010/main" val="614716307"/>
      </p:ext>
    </p:extLst>
  </p:cSld>
  <p:clrMapOvr>
    <a:masterClrMapping/>
  </p:clrMapOvr>
  <p:transition>
    <p:push dir="u"/>
  </p:transition>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3849</TotalTime>
  <Words>972</Words>
  <Application>Microsoft Office PowerPoint</Application>
  <PresentationFormat>Apresentação na tela (16:9)</PresentationFormat>
  <Paragraphs>111</Paragraphs>
  <Slides>21</Slides>
  <Notes>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21</vt:i4>
      </vt:variant>
    </vt:vector>
  </HeadingPairs>
  <TitlesOfParts>
    <vt:vector size="29" baseType="lpstr">
      <vt:lpstr>Dosis ExtraLight</vt:lpstr>
      <vt:lpstr>Miriam Libre</vt:lpstr>
      <vt:lpstr>Barlow</vt:lpstr>
      <vt:lpstr>Quantico</vt:lpstr>
      <vt:lpstr>Dosis</vt:lpstr>
      <vt:lpstr>Arial</vt:lpstr>
      <vt:lpstr>Barlow Light</vt:lpstr>
      <vt:lpstr>Roderigo template</vt:lpstr>
      <vt:lpstr>Modelagem de Sistemas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Lucas Naspolini</dc:creator>
  <cp:lastModifiedBy>Pixelikas</cp:lastModifiedBy>
  <cp:revision>97</cp:revision>
  <dcterms:modified xsi:type="dcterms:W3CDTF">2023-08-02T18:18:34Z</dcterms:modified>
</cp:coreProperties>
</file>